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590" r:id="rId2"/>
    <p:sldId id="591" r:id="rId3"/>
    <p:sldId id="592" r:id="rId4"/>
    <p:sldId id="593" r:id="rId5"/>
    <p:sldId id="594" r:id="rId6"/>
    <p:sldId id="595" r:id="rId7"/>
    <p:sldId id="596" r:id="rId8"/>
    <p:sldId id="598" r:id="rId9"/>
    <p:sldId id="597" r:id="rId10"/>
    <p:sldId id="600" r:id="rId11"/>
    <p:sldId id="599" r:id="rId12"/>
    <p:sldId id="601" r:id="rId13"/>
    <p:sldId id="602" r:id="rId14"/>
    <p:sldId id="566" r:id="rId15"/>
    <p:sldId id="603" r:id="rId16"/>
    <p:sldId id="568" r:id="rId17"/>
    <p:sldId id="569" r:id="rId18"/>
    <p:sldId id="604" r:id="rId19"/>
    <p:sldId id="571" r:id="rId20"/>
    <p:sldId id="572" r:id="rId21"/>
    <p:sldId id="573" r:id="rId22"/>
    <p:sldId id="605" r:id="rId23"/>
    <p:sldId id="606" r:id="rId24"/>
    <p:sldId id="575" r:id="rId25"/>
    <p:sldId id="576" r:id="rId26"/>
    <p:sldId id="577" r:id="rId27"/>
    <p:sldId id="628" r:id="rId28"/>
    <p:sldId id="607" r:id="rId29"/>
    <p:sldId id="579" r:id="rId30"/>
    <p:sldId id="610" r:id="rId31"/>
    <p:sldId id="581" r:id="rId32"/>
    <p:sldId id="611" r:id="rId33"/>
    <p:sldId id="583" r:id="rId34"/>
    <p:sldId id="608" r:id="rId35"/>
    <p:sldId id="585" r:id="rId36"/>
    <p:sldId id="609" r:id="rId37"/>
    <p:sldId id="612" r:id="rId38"/>
    <p:sldId id="613" r:id="rId39"/>
    <p:sldId id="614" r:id="rId40"/>
    <p:sldId id="615" r:id="rId41"/>
    <p:sldId id="616" r:id="rId42"/>
    <p:sldId id="629" r:id="rId43"/>
    <p:sldId id="627" r:id="rId4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2FAA913F-2208-D940-BBE1-737E446B183F}">
          <p14:sldIdLst>
            <p14:sldId id="590"/>
            <p14:sldId id="591"/>
            <p14:sldId id="592"/>
            <p14:sldId id="593"/>
            <p14:sldId id="594"/>
            <p14:sldId id="595"/>
            <p14:sldId id="596"/>
            <p14:sldId id="598"/>
            <p14:sldId id="597"/>
            <p14:sldId id="600"/>
            <p14:sldId id="599"/>
            <p14:sldId id="601"/>
            <p14:sldId id="602"/>
            <p14:sldId id="566"/>
            <p14:sldId id="603"/>
            <p14:sldId id="568"/>
            <p14:sldId id="569"/>
            <p14:sldId id="604"/>
            <p14:sldId id="571"/>
            <p14:sldId id="572"/>
            <p14:sldId id="573"/>
            <p14:sldId id="605"/>
            <p14:sldId id="606"/>
            <p14:sldId id="575"/>
            <p14:sldId id="576"/>
            <p14:sldId id="577"/>
            <p14:sldId id="628"/>
            <p14:sldId id="607"/>
            <p14:sldId id="579"/>
            <p14:sldId id="610"/>
            <p14:sldId id="581"/>
            <p14:sldId id="611"/>
            <p14:sldId id="583"/>
            <p14:sldId id="608"/>
            <p14:sldId id="585"/>
            <p14:sldId id="609"/>
            <p14:sldId id="612"/>
            <p14:sldId id="613"/>
            <p14:sldId id="614"/>
            <p14:sldId id="615"/>
            <p14:sldId id="616"/>
            <p14:sldId id="629"/>
            <p14:sldId id="6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0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25" autoAdjust="0"/>
    <p:restoredTop sz="99502" autoAdjust="0"/>
  </p:normalViewPr>
  <p:slideViewPr>
    <p:cSldViewPr snapToGrid="0" snapToObjects="1">
      <p:cViewPr varScale="1">
        <p:scale>
          <a:sx n="74" d="100"/>
          <a:sy n="74" d="100"/>
        </p:scale>
        <p:origin x="1146" y="72"/>
      </p:cViewPr>
      <p:guideLst>
        <p:guide orient="horz" pos="2160"/>
        <p:guide pos="2880"/>
      </p:guideLst>
    </p:cSldViewPr>
  </p:slideViewPr>
  <p:outlineViewPr>
    <p:cViewPr>
      <p:scale>
        <a:sx n="33" d="100"/>
        <a:sy n="33" d="100"/>
      </p:scale>
      <p:origin x="0" y="14336"/>
    </p:cViewPr>
  </p:outlineViewPr>
  <p:notesTextViewPr>
    <p:cViewPr>
      <p:scale>
        <a:sx n="100" d="100"/>
        <a:sy n="100" d="100"/>
      </p:scale>
      <p:origin x="0" y="0"/>
    </p:cViewPr>
  </p:notesTextViewPr>
  <p:sorterViewPr>
    <p:cViewPr>
      <p:scale>
        <a:sx n="124" d="100"/>
        <a:sy n="124" d="100"/>
      </p:scale>
      <p:origin x="0" y="5992"/>
    </p:cViewPr>
  </p:sorterViewPr>
  <p:notesViewPr>
    <p:cSldViewPr snapToGrid="0" snapToObjects="1">
      <p:cViewPr varScale="1">
        <p:scale>
          <a:sx n="73" d="100"/>
          <a:sy n="73" d="100"/>
        </p:scale>
        <p:origin x="-152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C5F79A-6034-4D23-A0B6-AA0C3BE74A0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DDE35E7-2F32-4DFE-8175-3972898D1E73}">
      <dgm:prSet phldrT="[Text]"/>
      <dgm:spPr/>
      <dgm:t>
        <a:bodyPr/>
        <a:lstStyle/>
        <a:p>
          <a:r>
            <a:rPr lang="es-ES" dirty="0" smtClean="0"/>
            <a:t>Datos</a:t>
          </a:r>
          <a:endParaRPr lang="en-US" dirty="0"/>
        </a:p>
      </dgm:t>
    </dgm:pt>
    <dgm:pt modelId="{626038BA-A15D-4C14-9C0B-EBE3C8C5A924}" type="parTrans" cxnId="{4466DD54-97B2-4541-8004-CA37EAD00A3F}">
      <dgm:prSet/>
      <dgm:spPr/>
      <dgm:t>
        <a:bodyPr/>
        <a:lstStyle/>
        <a:p>
          <a:endParaRPr lang="en-US"/>
        </a:p>
      </dgm:t>
    </dgm:pt>
    <dgm:pt modelId="{5256DC4D-816F-418B-9AB6-6A85C6AB5CEB}" type="sibTrans" cxnId="{4466DD54-97B2-4541-8004-CA37EAD00A3F}">
      <dgm:prSet/>
      <dgm:spPr/>
      <dgm:t>
        <a:bodyPr/>
        <a:lstStyle/>
        <a:p>
          <a:endParaRPr lang="en-US"/>
        </a:p>
      </dgm:t>
    </dgm:pt>
    <dgm:pt modelId="{F6C9EF59-36A2-4711-BAF2-E7985C93C135}">
      <dgm:prSet phldrT="[Text]"/>
      <dgm:spPr/>
      <dgm:t>
        <a:bodyPr/>
        <a:lstStyle/>
        <a:p>
          <a:r>
            <a:rPr lang="es-ES" dirty="0" err="1" smtClean="0"/>
            <a:t>Reuso</a:t>
          </a:r>
          <a:endParaRPr lang="en-US" dirty="0"/>
        </a:p>
      </dgm:t>
    </dgm:pt>
    <dgm:pt modelId="{6588BCD6-E085-4FC2-B30E-8E2E7CCDA751}" type="parTrans" cxnId="{B445EF56-2F36-4344-9ACD-ADBC18CCBEA8}">
      <dgm:prSet/>
      <dgm:spPr/>
      <dgm:t>
        <a:bodyPr/>
        <a:lstStyle/>
        <a:p>
          <a:endParaRPr lang="en-US"/>
        </a:p>
      </dgm:t>
    </dgm:pt>
    <dgm:pt modelId="{197534D7-69AA-4342-8C2E-0D5CACD102CA}" type="sibTrans" cxnId="{B445EF56-2F36-4344-9ACD-ADBC18CCBEA8}">
      <dgm:prSet/>
      <dgm:spPr/>
      <dgm:t>
        <a:bodyPr/>
        <a:lstStyle/>
        <a:p>
          <a:endParaRPr lang="en-US"/>
        </a:p>
      </dgm:t>
    </dgm:pt>
    <dgm:pt modelId="{963FE277-6DDD-4838-B138-237B6374E0E7}">
      <dgm:prSet phldrT="[Text]"/>
      <dgm:spPr/>
      <dgm:t>
        <a:bodyPr/>
        <a:lstStyle/>
        <a:p>
          <a:r>
            <a:rPr lang="es-ES" dirty="0" smtClean="0"/>
            <a:t>Valor</a:t>
          </a:r>
          <a:endParaRPr lang="en-US" dirty="0"/>
        </a:p>
      </dgm:t>
    </dgm:pt>
    <dgm:pt modelId="{982A04D8-911D-42A0-9907-2B8B51C44F7C}" type="parTrans" cxnId="{EC6F8A17-5174-41FB-BFDC-5C4F0523E332}">
      <dgm:prSet/>
      <dgm:spPr/>
      <dgm:t>
        <a:bodyPr/>
        <a:lstStyle/>
        <a:p>
          <a:endParaRPr lang="en-US"/>
        </a:p>
      </dgm:t>
    </dgm:pt>
    <dgm:pt modelId="{CDB72E55-810C-47AA-ACC6-7F06906A674C}" type="sibTrans" cxnId="{EC6F8A17-5174-41FB-BFDC-5C4F0523E332}">
      <dgm:prSet/>
      <dgm:spPr/>
      <dgm:t>
        <a:bodyPr/>
        <a:lstStyle/>
        <a:p>
          <a:endParaRPr lang="en-US"/>
        </a:p>
      </dgm:t>
    </dgm:pt>
    <dgm:pt modelId="{C0AAA4C5-D154-48D7-BBB4-5A07D9591997}">
      <dgm:prSet/>
      <dgm:spPr/>
      <dgm:t>
        <a:bodyPr/>
        <a:lstStyle/>
        <a:p>
          <a:r>
            <a:rPr lang="es-ES" dirty="0" smtClean="0"/>
            <a:t>Datos</a:t>
          </a:r>
          <a:endParaRPr lang="en-US" dirty="0"/>
        </a:p>
      </dgm:t>
    </dgm:pt>
    <dgm:pt modelId="{A97DC18B-E00E-4A93-BB6B-050D32F5C37B}" type="parTrans" cxnId="{01507A5E-0576-4AFD-AE06-D760E096C9EA}">
      <dgm:prSet/>
      <dgm:spPr/>
      <dgm:t>
        <a:bodyPr/>
        <a:lstStyle/>
        <a:p>
          <a:endParaRPr lang="en-US"/>
        </a:p>
      </dgm:t>
    </dgm:pt>
    <dgm:pt modelId="{1EEF894C-D218-4E8C-ACCB-CD5192DC28B7}" type="sibTrans" cxnId="{01507A5E-0576-4AFD-AE06-D760E096C9EA}">
      <dgm:prSet/>
      <dgm:spPr/>
      <dgm:t>
        <a:bodyPr/>
        <a:lstStyle/>
        <a:p>
          <a:endParaRPr lang="en-US"/>
        </a:p>
      </dgm:t>
    </dgm:pt>
    <dgm:pt modelId="{27EBB864-EECA-4A5F-B2A5-173933C21E2E}">
      <dgm:prSet/>
      <dgm:spPr/>
      <dgm:t>
        <a:bodyPr/>
        <a:lstStyle/>
        <a:p>
          <a:r>
            <a:rPr lang="es-ES" dirty="0" err="1" smtClean="0"/>
            <a:t>Reuso</a:t>
          </a:r>
          <a:endParaRPr lang="en-US" dirty="0"/>
        </a:p>
      </dgm:t>
    </dgm:pt>
    <dgm:pt modelId="{53A7514D-812F-4B35-B4D9-11491981386D}" type="parTrans" cxnId="{18B348EB-781E-40D4-8CEF-887ABBFE6AA7}">
      <dgm:prSet/>
      <dgm:spPr/>
      <dgm:t>
        <a:bodyPr/>
        <a:lstStyle/>
        <a:p>
          <a:endParaRPr lang="en-US"/>
        </a:p>
      </dgm:t>
    </dgm:pt>
    <dgm:pt modelId="{FA8E17EA-745B-4906-9863-D29CF3D6B3DE}" type="sibTrans" cxnId="{18B348EB-781E-40D4-8CEF-887ABBFE6AA7}">
      <dgm:prSet/>
      <dgm:spPr/>
      <dgm:t>
        <a:bodyPr/>
        <a:lstStyle/>
        <a:p>
          <a:endParaRPr lang="en-US"/>
        </a:p>
      </dgm:t>
    </dgm:pt>
    <dgm:pt modelId="{7633008D-F879-432D-9469-D0CDE91CEFCC}">
      <dgm:prSet/>
      <dgm:spPr/>
      <dgm:t>
        <a:bodyPr/>
        <a:lstStyle/>
        <a:p>
          <a:r>
            <a:rPr lang="es-ES" dirty="0" smtClean="0"/>
            <a:t>Valor</a:t>
          </a:r>
          <a:endParaRPr lang="en-US" dirty="0"/>
        </a:p>
      </dgm:t>
    </dgm:pt>
    <dgm:pt modelId="{FF187806-C402-4D9A-BE27-1B46F2A5EFD9}" type="parTrans" cxnId="{BA50FC24-1DD1-4B75-93F4-EA1A2767F1D5}">
      <dgm:prSet/>
      <dgm:spPr/>
      <dgm:t>
        <a:bodyPr/>
        <a:lstStyle/>
        <a:p>
          <a:endParaRPr lang="en-US"/>
        </a:p>
      </dgm:t>
    </dgm:pt>
    <dgm:pt modelId="{C3691CD4-C738-4225-8608-F34C4096D3CD}" type="sibTrans" cxnId="{BA50FC24-1DD1-4B75-93F4-EA1A2767F1D5}">
      <dgm:prSet/>
      <dgm:spPr/>
      <dgm:t>
        <a:bodyPr/>
        <a:lstStyle/>
        <a:p>
          <a:endParaRPr lang="en-US"/>
        </a:p>
      </dgm:t>
    </dgm:pt>
    <dgm:pt modelId="{4FE19B5F-A6B0-44FC-9C3F-6A854801F942}" type="pres">
      <dgm:prSet presAssocID="{D9C5F79A-6034-4D23-A0B6-AA0C3BE74A0E}" presName="cycle" presStyleCnt="0">
        <dgm:presLayoutVars>
          <dgm:dir/>
          <dgm:resizeHandles val="exact"/>
        </dgm:presLayoutVars>
      </dgm:prSet>
      <dgm:spPr/>
      <dgm:t>
        <a:bodyPr/>
        <a:lstStyle/>
        <a:p>
          <a:endParaRPr lang="es-CO"/>
        </a:p>
      </dgm:t>
    </dgm:pt>
    <dgm:pt modelId="{21D45E79-DC27-4E71-B9C8-75AC330B0777}" type="pres">
      <dgm:prSet presAssocID="{8DDE35E7-2F32-4DFE-8175-3972898D1E73}" presName="node" presStyleLbl="node1" presStyleIdx="0" presStyleCnt="6">
        <dgm:presLayoutVars>
          <dgm:bulletEnabled val="1"/>
        </dgm:presLayoutVars>
      </dgm:prSet>
      <dgm:spPr/>
      <dgm:t>
        <a:bodyPr/>
        <a:lstStyle/>
        <a:p>
          <a:endParaRPr lang="es-CO"/>
        </a:p>
      </dgm:t>
    </dgm:pt>
    <dgm:pt modelId="{002E7F4B-3211-49C1-A532-2A4DDDFF2B5A}" type="pres">
      <dgm:prSet presAssocID="{5256DC4D-816F-418B-9AB6-6A85C6AB5CEB}" presName="sibTrans" presStyleLbl="sibTrans2D1" presStyleIdx="0" presStyleCnt="6"/>
      <dgm:spPr/>
      <dgm:t>
        <a:bodyPr/>
        <a:lstStyle/>
        <a:p>
          <a:endParaRPr lang="es-CO"/>
        </a:p>
      </dgm:t>
    </dgm:pt>
    <dgm:pt modelId="{CE6B2EBC-0453-4918-93A0-BA19DBDA1276}" type="pres">
      <dgm:prSet presAssocID="{5256DC4D-816F-418B-9AB6-6A85C6AB5CEB}" presName="connectorText" presStyleLbl="sibTrans2D1" presStyleIdx="0" presStyleCnt="6"/>
      <dgm:spPr/>
      <dgm:t>
        <a:bodyPr/>
        <a:lstStyle/>
        <a:p>
          <a:endParaRPr lang="es-CO"/>
        </a:p>
      </dgm:t>
    </dgm:pt>
    <dgm:pt modelId="{AB774D12-CF23-4983-A778-F363C9451D51}" type="pres">
      <dgm:prSet presAssocID="{F6C9EF59-36A2-4711-BAF2-E7985C93C135}" presName="node" presStyleLbl="node1" presStyleIdx="1" presStyleCnt="6">
        <dgm:presLayoutVars>
          <dgm:bulletEnabled val="1"/>
        </dgm:presLayoutVars>
      </dgm:prSet>
      <dgm:spPr/>
      <dgm:t>
        <a:bodyPr/>
        <a:lstStyle/>
        <a:p>
          <a:endParaRPr lang="en-US"/>
        </a:p>
      </dgm:t>
    </dgm:pt>
    <dgm:pt modelId="{6B403775-0B79-4636-94FE-E9E6C6F4347B}" type="pres">
      <dgm:prSet presAssocID="{197534D7-69AA-4342-8C2E-0D5CACD102CA}" presName="sibTrans" presStyleLbl="sibTrans2D1" presStyleIdx="1" presStyleCnt="6"/>
      <dgm:spPr/>
      <dgm:t>
        <a:bodyPr/>
        <a:lstStyle/>
        <a:p>
          <a:endParaRPr lang="es-CO"/>
        </a:p>
      </dgm:t>
    </dgm:pt>
    <dgm:pt modelId="{21E77B1E-3C24-4DB4-B06A-23B9F98A8200}" type="pres">
      <dgm:prSet presAssocID="{197534D7-69AA-4342-8C2E-0D5CACD102CA}" presName="connectorText" presStyleLbl="sibTrans2D1" presStyleIdx="1" presStyleCnt="6"/>
      <dgm:spPr/>
      <dgm:t>
        <a:bodyPr/>
        <a:lstStyle/>
        <a:p>
          <a:endParaRPr lang="es-CO"/>
        </a:p>
      </dgm:t>
    </dgm:pt>
    <dgm:pt modelId="{37CDE31D-66E3-458B-A392-A1E0B6C0A439}" type="pres">
      <dgm:prSet presAssocID="{963FE277-6DDD-4838-B138-237B6374E0E7}" presName="node" presStyleLbl="node1" presStyleIdx="2" presStyleCnt="6">
        <dgm:presLayoutVars>
          <dgm:bulletEnabled val="1"/>
        </dgm:presLayoutVars>
      </dgm:prSet>
      <dgm:spPr/>
      <dgm:t>
        <a:bodyPr/>
        <a:lstStyle/>
        <a:p>
          <a:endParaRPr lang="en-US"/>
        </a:p>
      </dgm:t>
    </dgm:pt>
    <dgm:pt modelId="{90785153-747B-4F15-A50D-7E33001B370B}" type="pres">
      <dgm:prSet presAssocID="{CDB72E55-810C-47AA-ACC6-7F06906A674C}" presName="sibTrans" presStyleLbl="sibTrans2D1" presStyleIdx="2" presStyleCnt="6"/>
      <dgm:spPr/>
      <dgm:t>
        <a:bodyPr/>
        <a:lstStyle/>
        <a:p>
          <a:endParaRPr lang="es-CO"/>
        </a:p>
      </dgm:t>
    </dgm:pt>
    <dgm:pt modelId="{76E231BE-1996-445E-97F6-16D90FA9EB7F}" type="pres">
      <dgm:prSet presAssocID="{CDB72E55-810C-47AA-ACC6-7F06906A674C}" presName="connectorText" presStyleLbl="sibTrans2D1" presStyleIdx="2" presStyleCnt="6"/>
      <dgm:spPr/>
      <dgm:t>
        <a:bodyPr/>
        <a:lstStyle/>
        <a:p>
          <a:endParaRPr lang="es-CO"/>
        </a:p>
      </dgm:t>
    </dgm:pt>
    <dgm:pt modelId="{D1E2E8BD-671C-4FC8-857E-420881FE797C}" type="pres">
      <dgm:prSet presAssocID="{C0AAA4C5-D154-48D7-BBB4-5A07D9591997}" presName="node" presStyleLbl="node1" presStyleIdx="3" presStyleCnt="6">
        <dgm:presLayoutVars>
          <dgm:bulletEnabled val="1"/>
        </dgm:presLayoutVars>
      </dgm:prSet>
      <dgm:spPr/>
      <dgm:t>
        <a:bodyPr/>
        <a:lstStyle/>
        <a:p>
          <a:endParaRPr lang="es-CO"/>
        </a:p>
      </dgm:t>
    </dgm:pt>
    <dgm:pt modelId="{8FBE6097-CB1A-4797-A51B-78AE8E490214}" type="pres">
      <dgm:prSet presAssocID="{1EEF894C-D218-4E8C-ACCB-CD5192DC28B7}" presName="sibTrans" presStyleLbl="sibTrans2D1" presStyleIdx="3" presStyleCnt="6"/>
      <dgm:spPr/>
      <dgm:t>
        <a:bodyPr/>
        <a:lstStyle/>
        <a:p>
          <a:endParaRPr lang="es-CO"/>
        </a:p>
      </dgm:t>
    </dgm:pt>
    <dgm:pt modelId="{1A66C91D-4BE3-44C6-82F3-B892DB58C06E}" type="pres">
      <dgm:prSet presAssocID="{1EEF894C-D218-4E8C-ACCB-CD5192DC28B7}" presName="connectorText" presStyleLbl="sibTrans2D1" presStyleIdx="3" presStyleCnt="6"/>
      <dgm:spPr/>
      <dgm:t>
        <a:bodyPr/>
        <a:lstStyle/>
        <a:p>
          <a:endParaRPr lang="es-CO"/>
        </a:p>
      </dgm:t>
    </dgm:pt>
    <dgm:pt modelId="{380CD8F6-F536-4250-BFCA-E5B64C864D21}" type="pres">
      <dgm:prSet presAssocID="{27EBB864-EECA-4A5F-B2A5-173933C21E2E}" presName="node" presStyleLbl="node1" presStyleIdx="4" presStyleCnt="6">
        <dgm:presLayoutVars>
          <dgm:bulletEnabled val="1"/>
        </dgm:presLayoutVars>
      </dgm:prSet>
      <dgm:spPr/>
      <dgm:t>
        <a:bodyPr/>
        <a:lstStyle/>
        <a:p>
          <a:endParaRPr lang="es-CO"/>
        </a:p>
      </dgm:t>
    </dgm:pt>
    <dgm:pt modelId="{11CBEEC9-F39D-4E5B-8B68-8969462BB355}" type="pres">
      <dgm:prSet presAssocID="{FA8E17EA-745B-4906-9863-D29CF3D6B3DE}" presName="sibTrans" presStyleLbl="sibTrans2D1" presStyleIdx="4" presStyleCnt="6"/>
      <dgm:spPr/>
      <dgm:t>
        <a:bodyPr/>
        <a:lstStyle/>
        <a:p>
          <a:endParaRPr lang="es-CO"/>
        </a:p>
      </dgm:t>
    </dgm:pt>
    <dgm:pt modelId="{18E2FED6-CA01-4A58-9086-81AF43578476}" type="pres">
      <dgm:prSet presAssocID="{FA8E17EA-745B-4906-9863-D29CF3D6B3DE}" presName="connectorText" presStyleLbl="sibTrans2D1" presStyleIdx="4" presStyleCnt="6"/>
      <dgm:spPr/>
      <dgm:t>
        <a:bodyPr/>
        <a:lstStyle/>
        <a:p>
          <a:endParaRPr lang="es-CO"/>
        </a:p>
      </dgm:t>
    </dgm:pt>
    <dgm:pt modelId="{E6E87EA6-2696-4F13-A5B3-98DBE5BC415B}" type="pres">
      <dgm:prSet presAssocID="{7633008D-F879-432D-9469-D0CDE91CEFCC}" presName="node" presStyleLbl="node1" presStyleIdx="5" presStyleCnt="6">
        <dgm:presLayoutVars>
          <dgm:bulletEnabled val="1"/>
        </dgm:presLayoutVars>
      </dgm:prSet>
      <dgm:spPr/>
      <dgm:t>
        <a:bodyPr/>
        <a:lstStyle/>
        <a:p>
          <a:endParaRPr lang="es-CO"/>
        </a:p>
      </dgm:t>
    </dgm:pt>
    <dgm:pt modelId="{B9BBA2E4-F6B5-41B0-B41E-6B55ACCF604B}" type="pres">
      <dgm:prSet presAssocID="{C3691CD4-C738-4225-8608-F34C4096D3CD}" presName="sibTrans" presStyleLbl="sibTrans2D1" presStyleIdx="5" presStyleCnt="6"/>
      <dgm:spPr/>
      <dgm:t>
        <a:bodyPr/>
        <a:lstStyle/>
        <a:p>
          <a:endParaRPr lang="es-CO"/>
        </a:p>
      </dgm:t>
    </dgm:pt>
    <dgm:pt modelId="{2A7A2FE4-9762-483F-BBED-FCAA2F76A109}" type="pres">
      <dgm:prSet presAssocID="{C3691CD4-C738-4225-8608-F34C4096D3CD}" presName="connectorText" presStyleLbl="sibTrans2D1" presStyleIdx="5" presStyleCnt="6"/>
      <dgm:spPr/>
      <dgm:t>
        <a:bodyPr/>
        <a:lstStyle/>
        <a:p>
          <a:endParaRPr lang="es-CO"/>
        </a:p>
      </dgm:t>
    </dgm:pt>
  </dgm:ptLst>
  <dgm:cxnLst>
    <dgm:cxn modelId="{27AEE097-DD67-4259-B8D9-F22591D9B601}" type="presOf" srcId="{CDB72E55-810C-47AA-ACC6-7F06906A674C}" destId="{76E231BE-1996-445E-97F6-16D90FA9EB7F}" srcOrd="1" destOrd="0" presId="urn:microsoft.com/office/officeart/2005/8/layout/cycle2"/>
    <dgm:cxn modelId="{CF8A9F38-002E-4E61-B7CD-5C0E91C5383E}" type="presOf" srcId="{1EEF894C-D218-4E8C-ACCB-CD5192DC28B7}" destId="{8FBE6097-CB1A-4797-A51B-78AE8E490214}" srcOrd="0" destOrd="0" presId="urn:microsoft.com/office/officeart/2005/8/layout/cycle2"/>
    <dgm:cxn modelId="{4EB8F053-B20C-411D-98E5-DB753F77DD20}" type="presOf" srcId="{F6C9EF59-36A2-4711-BAF2-E7985C93C135}" destId="{AB774D12-CF23-4983-A778-F363C9451D51}" srcOrd="0" destOrd="0" presId="urn:microsoft.com/office/officeart/2005/8/layout/cycle2"/>
    <dgm:cxn modelId="{18B348EB-781E-40D4-8CEF-887ABBFE6AA7}" srcId="{D9C5F79A-6034-4D23-A0B6-AA0C3BE74A0E}" destId="{27EBB864-EECA-4A5F-B2A5-173933C21E2E}" srcOrd="4" destOrd="0" parTransId="{53A7514D-812F-4B35-B4D9-11491981386D}" sibTransId="{FA8E17EA-745B-4906-9863-D29CF3D6B3DE}"/>
    <dgm:cxn modelId="{3D7381A2-C55C-47CC-82A1-285D80C813DA}" type="presOf" srcId="{1EEF894C-D218-4E8C-ACCB-CD5192DC28B7}" destId="{1A66C91D-4BE3-44C6-82F3-B892DB58C06E}" srcOrd="1" destOrd="0" presId="urn:microsoft.com/office/officeart/2005/8/layout/cycle2"/>
    <dgm:cxn modelId="{C1106881-4F65-49CC-B5E5-7BA6EEE47B08}" type="presOf" srcId="{8DDE35E7-2F32-4DFE-8175-3972898D1E73}" destId="{21D45E79-DC27-4E71-B9C8-75AC330B0777}" srcOrd="0" destOrd="0" presId="urn:microsoft.com/office/officeart/2005/8/layout/cycle2"/>
    <dgm:cxn modelId="{BA6BC211-DDF6-4DC1-A807-FA47ABCA9A76}" type="presOf" srcId="{CDB72E55-810C-47AA-ACC6-7F06906A674C}" destId="{90785153-747B-4F15-A50D-7E33001B370B}" srcOrd="0" destOrd="0" presId="urn:microsoft.com/office/officeart/2005/8/layout/cycle2"/>
    <dgm:cxn modelId="{666CCA8E-CBA7-4BAE-9F82-78FE07CE99F3}" type="presOf" srcId="{963FE277-6DDD-4838-B138-237B6374E0E7}" destId="{37CDE31D-66E3-458B-A392-A1E0B6C0A439}" srcOrd="0" destOrd="0" presId="urn:microsoft.com/office/officeart/2005/8/layout/cycle2"/>
    <dgm:cxn modelId="{3A80E22A-CF37-49B2-BA60-FDC63AD4A9C9}" type="presOf" srcId="{FA8E17EA-745B-4906-9863-D29CF3D6B3DE}" destId="{18E2FED6-CA01-4A58-9086-81AF43578476}" srcOrd="1" destOrd="0" presId="urn:microsoft.com/office/officeart/2005/8/layout/cycle2"/>
    <dgm:cxn modelId="{F70F360F-6C3C-4E6E-98EC-A74D4B834660}" type="presOf" srcId="{C0AAA4C5-D154-48D7-BBB4-5A07D9591997}" destId="{D1E2E8BD-671C-4FC8-857E-420881FE797C}" srcOrd="0" destOrd="0" presId="urn:microsoft.com/office/officeart/2005/8/layout/cycle2"/>
    <dgm:cxn modelId="{491CFCD0-8FFE-49C5-A1FF-780A8FC6DFEA}" type="presOf" srcId="{C3691CD4-C738-4225-8608-F34C4096D3CD}" destId="{2A7A2FE4-9762-483F-BBED-FCAA2F76A109}" srcOrd="1" destOrd="0" presId="urn:microsoft.com/office/officeart/2005/8/layout/cycle2"/>
    <dgm:cxn modelId="{94C85219-0D74-478B-80CA-903F43B0BD0D}" type="presOf" srcId="{197534D7-69AA-4342-8C2E-0D5CACD102CA}" destId="{21E77B1E-3C24-4DB4-B06A-23B9F98A8200}" srcOrd="1" destOrd="0" presId="urn:microsoft.com/office/officeart/2005/8/layout/cycle2"/>
    <dgm:cxn modelId="{EC6F8A17-5174-41FB-BFDC-5C4F0523E332}" srcId="{D9C5F79A-6034-4D23-A0B6-AA0C3BE74A0E}" destId="{963FE277-6DDD-4838-B138-237B6374E0E7}" srcOrd="2" destOrd="0" parTransId="{982A04D8-911D-42A0-9907-2B8B51C44F7C}" sibTransId="{CDB72E55-810C-47AA-ACC6-7F06906A674C}"/>
    <dgm:cxn modelId="{D920AF38-447D-4152-BC19-5957F40B1438}" type="presOf" srcId="{5256DC4D-816F-418B-9AB6-6A85C6AB5CEB}" destId="{002E7F4B-3211-49C1-A532-2A4DDDFF2B5A}" srcOrd="0" destOrd="0" presId="urn:microsoft.com/office/officeart/2005/8/layout/cycle2"/>
    <dgm:cxn modelId="{01507A5E-0576-4AFD-AE06-D760E096C9EA}" srcId="{D9C5F79A-6034-4D23-A0B6-AA0C3BE74A0E}" destId="{C0AAA4C5-D154-48D7-BBB4-5A07D9591997}" srcOrd="3" destOrd="0" parTransId="{A97DC18B-E00E-4A93-BB6B-050D32F5C37B}" sibTransId="{1EEF894C-D218-4E8C-ACCB-CD5192DC28B7}"/>
    <dgm:cxn modelId="{CF3D430E-65FB-470A-9B21-59938A13D8EE}" type="presOf" srcId="{C3691CD4-C738-4225-8608-F34C4096D3CD}" destId="{B9BBA2E4-F6B5-41B0-B41E-6B55ACCF604B}" srcOrd="0" destOrd="0" presId="urn:microsoft.com/office/officeart/2005/8/layout/cycle2"/>
    <dgm:cxn modelId="{BA50FC24-1DD1-4B75-93F4-EA1A2767F1D5}" srcId="{D9C5F79A-6034-4D23-A0B6-AA0C3BE74A0E}" destId="{7633008D-F879-432D-9469-D0CDE91CEFCC}" srcOrd="5" destOrd="0" parTransId="{FF187806-C402-4D9A-BE27-1B46F2A5EFD9}" sibTransId="{C3691CD4-C738-4225-8608-F34C4096D3CD}"/>
    <dgm:cxn modelId="{CE4C1E82-5062-46F5-A392-A43896A0D1D7}" type="presOf" srcId="{D9C5F79A-6034-4D23-A0B6-AA0C3BE74A0E}" destId="{4FE19B5F-A6B0-44FC-9C3F-6A854801F942}" srcOrd="0" destOrd="0" presId="urn:microsoft.com/office/officeart/2005/8/layout/cycle2"/>
    <dgm:cxn modelId="{7DF7C4A8-448C-45FC-BC25-EFA7A6569259}" type="presOf" srcId="{5256DC4D-816F-418B-9AB6-6A85C6AB5CEB}" destId="{CE6B2EBC-0453-4918-93A0-BA19DBDA1276}" srcOrd="1" destOrd="0" presId="urn:microsoft.com/office/officeart/2005/8/layout/cycle2"/>
    <dgm:cxn modelId="{8D22DDAB-B4E9-423D-A7CD-322462BFAD3F}" type="presOf" srcId="{7633008D-F879-432D-9469-D0CDE91CEFCC}" destId="{E6E87EA6-2696-4F13-A5B3-98DBE5BC415B}" srcOrd="0" destOrd="0" presId="urn:microsoft.com/office/officeart/2005/8/layout/cycle2"/>
    <dgm:cxn modelId="{4466DD54-97B2-4541-8004-CA37EAD00A3F}" srcId="{D9C5F79A-6034-4D23-A0B6-AA0C3BE74A0E}" destId="{8DDE35E7-2F32-4DFE-8175-3972898D1E73}" srcOrd="0" destOrd="0" parTransId="{626038BA-A15D-4C14-9C0B-EBE3C8C5A924}" sibTransId="{5256DC4D-816F-418B-9AB6-6A85C6AB5CEB}"/>
    <dgm:cxn modelId="{4C2230A4-B620-4967-A2A0-B972BA9AAFDD}" type="presOf" srcId="{FA8E17EA-745B-4906-9863-D29CF3D6B3DE}" destId="{11CBEEC9-F39D-4E5B-8B68-8969462BB355}" srcOrd="0" destOrd="0" presId="urn:microsoft.com/office/officeart/2005/8/layout/cycle2"/>
    <dgm:cxn modelId="{B445EF56-2F36-4344-9ACD-ADBC18CCBEA8}" srcId="{D9C5F79A-6034-4D23-A0B6-AA0C3BE74A0E}" destId="{F6C9EF59-36A2-4711-BAF2-E7985C93C135}" srcOrd="1" destOrd="0" parTransId="{6588BCD6-E085-4FC2-B30E-8E2E7CCDA751}" sibTransId="{197534D7-69AA-4342-8C2E-0D5CACD102CA}"/>
    <dgm:cxn modelId="{D6F4F4D7-BCF3-4928-A88A-CC743BD19C81}" type="presOf" srcId="{27EBB864-EECA-4A5F-B2A5-173933C21E2E}" destId="{380CD8F6-F536-4250-BFCA-E5B64C864D21}" srcOrd="0" destOrd="0" presId="urn:microsoft.com/office/officeart/2005/8/layout/cycle2"/>
    <dgm:cxn modelId="{D82CBC80-2D86-462B-8D5F-7554CA21843E}" type="presOf" srcId="{197534D7-69AA-4342-8C2E-0D5CACD102CA}" destId="{6B403775-0B79-4636-94FE-E9E6C6F4347B}" srcOrd="0" destOrd="0" presId="urn:microsoft.com/office/officeart/2005/8/layout/cycle2"/>
    <dgm:cxn modelId="{6F7F9FDF-97EF-42D4-B64C-DE6ADEB9AB11}" type="presParOf" srcId="{4FE19B5F-A6B0-44FC-9C3F-6A854801F942}" destId="{21D45E79-DC27-4E71-B9C8-75AC330B0777}" srcOrd="0" destOrd="0" presId="urn:microsoft.com/office/officeart/2005/8/layout/cycle2"/>
    <dgm:cxn modelId="{2C3BA5CB-7472-457E-BA14-7861AA6B92B6}" type="presParOf" srcId="{4FE19B5F-A6B0-44FC-9C3F-6A854801F942}" destId="{002E7F4B-3211-49C1-A532-2A4DDDFF2B5A}" srcOrd="1" destOrd="0" presId="urn:microsoft.com/office/officeart/2005/8/layout/cycle2"/>
    <dgm:cxn modelId="{9FFCBF99-1A15-42A0-B12C-A672645440ED}" type="presParOf" srcId="{002E7F4B-3211-49C1-A532-2A4DDDFF2B5A}" destId="{CE6B2EBC-0453-4918-93A0-BA19DBDA1276}" srcOrd="0" destOrd="0" presId="urn:microsoft.com/office/officeart/2005/8/layout/cycle2"/>
    <dgm:cxn modelId="{CBA863AC-2A37-4D07-BBB9-216863C6BD6E}" type="presParOf" srcId="{4FE19B5F-A6B0-44FC-9C3F-6A854801F942}" destId="{AB774D12-CF23-4983-A778-F363C9451D51}" srcOrd="2" destOrd="0" presId="urn:microsoft.com/office/officeart/2005/8/layout/cycle2"/>
    <dgm:cxn modelId="{C0AEEEBE-161B-40A5-9B29-94F8CB8DCBBB}" type="presParOf" srcId="{4FE19B5F-A6B0-44FC-9C3F-6A854801F942}" destId="{6B403775-0B79-4636-94FE-E9E6C6F4347B}" srcOrd="3" destOrd="0" presId="urn:microsoft.com/office/officeart/2005/8/layout/cycle2"/>
    <dgm:cxn modelId="{0564CB13-C1FB-4500-A447-3BE96A41450B}" type="presParOf" srcId="{6B403775-0B79-4636-94FE-E9E6C6F4347B}" destId="{21E77B1E-3C24-4DB4-B06A-23B9F98A8200}" srcOrd="0" destOrd="0" presId="urn:microsoft.com/office/officeart/2005/8/layout/cycle2"/>
    <dgm:cxn modelId="{F26B910A-4688-45BF-8342-7D757ADF24BD}" type="presParOf" srcId="{4FE19B5F-A6B0-44FC-9C3F-6A854801F942}" destId="{37CDE31D-66E3-458B-A392-A1E0B6C0A439}" srcOrd="4" destOrd="0" presId="urn:microsoft.com/office/officeart/2005/8/layout/cycle2"/>
    <dgm:cxn modelId="{8E86B4F0-7A43-4EE9-9584-022001027091}" type="presParOf" srcId="{4FE19B5F-A6B0-44FC-9C3F-6A854801F942}" destId="{90785153-747B-4F15-A50D-7E33001B370B}" srcOrd="5" destOrd="0" presId="urn:microsoft.com/office/officeart/2005/8/layout/cycle2"/>
    <dgm:cxn modelId="{1BF6E058-7864-4408-A47A-55C3A2CECAC7}" type="presParOf" srcId="{90785153-747B-4F15-A50D-7E33001B370B}" destId="{76E231BE-1996-445E-97F6-16D90FA9EB7F}" srcOrd="0" destOrd="0" presId="urn:microsoft.com/office/officeart/2005/8/layout/cycle2"/>
    <dgm:cxn modelId="{029B80F9-439D-403D-9400-991B2AA1E222}" type="presParOf" srcId="{4FE19B5F-A6B0-44FC-9C3F-6A854801F942}" destId="{D1E2E8BD-671C-4FC8-857E-420881FE797C}" srcOrd="6" destOrd="0" presId="urn:microsoft.com/office/officeart/2005/8/layout/cycle2"/>
    <dgm:cxn modelId="{A2ED7FF3-90DD-4EEB-8579-8420C764B348}" type="presParOf" srcId="{4FE19B5F-A6B0-44FC-9C3F-6A854801F942}" destId="{8FBE6097-CB1A-4797-A51B-78AE8E490214}" srcOrd="7" destOrd="0" presId="urn:microsoft.com/office/officeart/2005/8/layout/cycle2"/>
    <dgm:cxn modelId="{9A425F4E-450F-4929-BA61-DF23724B99D1}" type="presParOf" srcId="{8FBE6097-CB1A-4797-A51B-78AE8E490214}" destId="{1A66C91D-4BE3-44C6-82F3-B892DB58C06E}" srcOrd="0" destOrd="0" presId="urn:microsoft.com/office/officeart/2005/8/layout/cycle2"/>
    <dgm:cxn modelId="{A3BC9F51-E1C0-4781-B367-61483679FB86}" type="presParOf" srcId="{4FE19B5F-A6B0-44FC-9C3F-6A854801F942}" destId="{380CD8F6-F536-4250-BFCA-E5B64C864D21}" srcOrd="8" destOrd="0" presId="urn:microsoft.com/office/officeart/2005/8/layout/cycle2"/>
    <dgm:cxn modelId="{2A9B7663-4DC0-4F1C-BA09-53FED07B43D3}" type="presParOf" srcId="{4FE19B5F-A6B0-44FC-9C3F-6A854801F942}" destId="{11CBEEC9-F39D-4E5B-8B68-8969462BB355}" srcOrd="9" destOrd="0" presId="urn:microsoft.com/office/officeart/2005/8/layout/cycle2"/>
    <dgm:cxn modelId="{38CE493E-43BC-4DAF-A990-BCEA412681C6}" type="presParOf" srcId="{11CBEEC9-F39D-4E5B-8B68-8969462BB355}" destId="{18E2FED6-CA01-4A58-9086-81AF43578476}" srcOrd="0" destOrd="0" presId="urn:microsoft.com/office/officeart/2005/8/layout/cycle2"/>
    <dgm:cxn modelId="{D2971981-6E55-4742-BD03-B28554F7714F}" type="presParOf" srcId="{4FE19B5F-A6B0-44FC-9C3F-6A854801F942}" destId="{E6E87EA6-2696-4F13-A5B3-98DBE5BC415B}" srcOrd="10" destOrd="0" presId="urn:microsoft.com/office/officeart/2005/8/layout/cycle2"/>
    <dgm:cxn modelId="{16D31D47-7B8A-418F-8949-B41A7C792416}" type="presParOf" srcId="{4FE19B5F-A6B0-44FC-9C3F-6A854801F942}" destId="{B9BBA2E4-F6B5-41B0-B41E-6B55ACCF604B}" srcOrd="11" destOrd="0" presId="urn:microsoft.com/office/officeart/2005/8/layout/cycle2"/>
    <dgm:cxn modelId="{94AE3026-A4EC-4E2A-88C6-3BCE44E06090}" type="presParOf" srcId="{B9BBA2E4-F6B5-41B0-B41E-6B55ACCF604B}" destId="{2A7A2FE4-9762-483F-BBED-FCAA2F76A10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087EA1-C0D4-8544-A21A-01CBECD9F22E}" type="datetimeFigureOut">
              <a:rPr lang="es-ES" smtClean="0"/>
              <a:t>30/09/2015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1BABD-2632-9243-84D9-77DF6FEE347A}" type="slidenum">
              <a:rPr lang="es-ES" smtClean="0"/>
              <a:t>‹Nº›</a:t>
            </a:fld>
            <a:endParaRPr lang="es-ES"/>
          </a:p>
        </p:txBody>
      </p:sp>
    </p:spTree>
    <p:extLst>
      <p:ext uri="{BB962C8B-B14F-4D97-AF65-F5344CB8AC3E}">
        <p14:creationId xmlns:p14="http://schemas.microsoft.com/office/powerpoint/2010/main" val="9487943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diagnostic an</a:t>
            </a:r>
            <a:r>
              <a:rPr lang="en-US" baseline="0" dirty="0" smtClean="0"/>
              <a:t>d planning tool, its not a measurement tool. </a:t>
            </a:r>
          </a:p>
          <a:p>
            <a:r>
              <a:rPr lang="en-US" baseline="0" dirty="0" smtClean="0"/>
              <a:t>The ODRA is intended to provide diagnostic and recommendations for action based on existing good practices elsewhere, but is not a prescription for open Data, nor is it a formal evaluation exercise. </a:t>
            </a:r>
          </a:p>
          <a:p>
            <a:endParaRPr lang="en-US" baseline="0" dirty="0" smtClean="0"/>
          </a:p>
          <a:p>
            <a:r>
              <a:rPr lang="en-US" baseline="0" dirty="0" smtClean="0"/>
              <a:t>Using the tool will not guarantee a successful and sustainable Open Data program on its own; IMPLEMENTATION is crucial to ensure success. </a:t>
            </a:r>
          </a:p>
          <a:p>
            <a:endParaRPr lang="en-US" baseline="0" dirty="0" smtClean="0"/>
          </a:p>
          <a:p>
            <a:r>
              <a:rPr lang="en-US" baseline="0" dirty="0" smtClean="0"/>
              <a:t>The purpose of this tool is to provide and plan for action for an Open Data program, as well as initiating a robust and consultative dialogue among relevant stakeholders </a:t>
            </a:r>
          </a:p>
          <a:p>
            <a:endParaRPr lang="en-US" baseline="0" dirty="0" smtClean="0"/>
          </a:p>
          <a:p>
            <a:r>
              <a:rPr lang="en-US" baseline="0" dirty="0" smtClean="0"/>
              <a:t>In this sense, the use of this tool is the beginning of a process and not the end or result of a process. This is a living document and will be subject to continuous updating and revision based on exercise from actual practice. </a:t>
            </a:r>
            <a:endParaRPr lang="en-US" dirty="0"/>
          </a:p>
        </p:txBody>
      </p:sp>
      <p:sp>
        <p:nvSpPr>
          <p:cNvPr id="4" name="Slide Number Placeholder 3"/>
          <p:cNvSpPr>
            <a:spLocks noGrp="1"/>
          </p:cNvSpPr>
          <p:nvPr>
            <p:ph type="sldNum" sz="quarter" idx="10"/>
          </p:nvPr>
        </p:nvSpPr>
        <p:spPr/>
        <p:txBody>
          <a:bodyPr/>
          <a:lstStyle/>
          <a:p>
            <a:fld id="{AE2D8938-B806-483A-A4DF-B9F26C7B8D91}" type="slidenum">
              <a:rPr lang="en-US" smtClean="0"/>
              <a:t>5</a:t>
            </a:fld>
            <a:endParaRPr lang="en-US"/>
          </a:p>
        </p:txBody>
      </p:sp>
    </p:spTree>
    <p:extLst>
      <p:ext uri="{BB962C8B-B14F-4D97-AF65-F5344CB8AC3E}">
        <p14:creationId xmlns:p14="http://schemas.microsoft.com/office/powerpoint/2010/main" val="475698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916AAC0-1A12-4344-8989-597EDF5D6E13}"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84121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916AAC0-1A12-4344-8989-597EDF5D6E13}"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172904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916AAC0-1A12-4344-8989-597EDF5D6E13}"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75854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143095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D916AAC0-1A12-4344-8989-597EDF5D6E13}" type="datetimeFigureOut">
              <a:rPr lang="es-ES" smtClean="0"/>
              <a:t>30/09/2015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415299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D916AAC0-1A12-4344-8989-597EDF5D6E13}" type="datetimeFigureOut">
              <a:rPr lang="es-ES" smtClean="0"/>
              <a:t>30/09/2015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372495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D916AAC0-1A12-4344-8989-597EDF5D6E13}" type="datetimeFigureOut">
              <a:rPr lang="es-ES" smtClean="0"/>
              <a:t>30/09/2015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248595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D916AAC0-1A12-4344-8989-597EDF5D6E13}" type="datetimeFigureOut">
              <a:rPr lang="es-ES" smtClean="0"/>
              <a:t>30/09/2015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3553049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916AAC0-1A12-4344-8989-597EDF5D6E13}" type="datetimeFigureOut">
              <a:rPr lang="es-ES" smtClean="0"/>
              <a:t>30/09/2015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308180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916AAC0-1A12-4344-8989-597EDF5D6E13}" type="datetimeFigureOut">
              <a:rPr lang="es-ES" smtClean="0"/>
              <a:t>30/09/2015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128570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916AAC0-1A12-4344-8989-597EDF5D6E13}" type="datetimeFigureOut">
              <a:rPr lang="es-ES" smtClean="0"/>
              <a:t>30/09/2015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94CFF1-8963-1241-946D-BCABFA22AD0F}" type="slidenum">
              <a:rPr lang="es-ES" smtClean="0"/>
              <a:t>‹Nº›</a:t>
            </a:fld>
            <a:endParaRPr lang="es-ES"/>
          </a:p>
        </p:txBody>
      </p:sp>
    </p:spTree>
    <p:extLst>
      <p:ext uri="{BB962C8B-B14F-4D97-AF65-F5344CB8AC3E}">
        <p14:creationId xmlns:p14="http://schemas.microsoft.com/office/powerpoint/2010/main" val="292438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0" y="0"/>
            <a:ext cx="9144000" cy="952500"/>
          </a:xfrm>
          <a:prstGeom prst="rect">
            <a:avLst/>
          </a:prstGeom>
          <a:solidFill>
            <a:srgbClr val="376092"/>
          </a:solidFill>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6AAC0-1A12-4344-8989-597EDF5D6E13}" type="datetimeFigureOut">
              <a:rPr lang="es-ES" smtClean="0"/>
              <a:t>30/09/2015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4CFF1-8963-1241-946D-BCABFA22AD0F}" type="slidenum">
              <a:rPr lang="es-ES" smtClean="0"/>
              <a:t>‹Nº›</a:t>
            </a:fld>
            <a:endParaRPr lang="es-ES"/>
          </a:p>
        </p:txBody>
      </p:sp>
      <p:pic>
        <p:nvPicPr>
          <p:cNvPr id="9" name="Picture 3"/>
          <p:cNvPicPr>
            <a:picLocks noChangeAspect="1" noChangeArrowheads="1"/>
          </p:cNvPicPr>
          <p:nvPr userDrawn="1"/>
        </p:nvPicPr>
        <p:blipFill>
          <a:blip r:embed="rId13" cstate="print">
            <a:extLst>
              <a:ext uri="{BEBA8EAE-BF5A-486C-A8C5-ECC9F3942E4B}">
                <a14:imgProps xmlns:a14="http://schemas.microsoft.com/office/drawing/2010/main">
                  <a14:imgLayer r:embed="rId1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6214442"/>
            <a:ext cx="2906192" cy="6435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982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package" Target="../embeddings/Microsoft_Word_Document1.docx"/></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388911" y="2266908"/>
            <a:ext cx="8229600" cy="2041522"/>
          </a:xfrm>
        </p:spPr>
        <p:txBody>
          <a:bodyPr>
            <a:normAutofit fontScale="90000"/>
          </a:bodyPr>
          <a:lstStyle/>
          <a:p>
            <a:r>
              <a:rPr lang="es-ES" dirty="0" smtClean="0"/>
              <a:t>Open Data Readiness Assessment (ODRA)</a:t>
            </a:r>
            <a:br>
              <a:rPr lang="es-ES" dirty="0" smtClean="0"/>
            </a:br>
            <a:r>
              <a:rPr lang="es-ES" sz="5300" dirty="0" smtClean="0">
                <a:solidFill>
                  <a:srgbClr val="FFFF00"/>
                </a:solidFill>
              </a:rPr>
              <a:t>República de Colombia</a:t>
            </a:r>
            <a:endParaRPr lang="es-ES" sz="5300" dirty="0">
              <a:solidFill>
                <a:srgbClr val="FFFF00"/>
              </a:solidFill>
            </a:endParaRPr>
          </a:p>
        </p:txBody>
      </p:sp>
      <p:sp>
        <p:nvSpPr>
          <p:cNvPr id="7" name="CuadroTexto 6"/>
          <p:cNvSpPr txBox="1"/>
          <p:nvPr/>
        </p:nvSpPr>
        <p:spPr>
          <a:xfrm>
            <a:off x="388911" y="5733999"/>
            <a:ext cx="3657795" cy="923330"/>
          </a:xfrm>
          <a:prstGeom prst="rect">
            <a:avLst/>
          </a:prstGeom>
          <a:noFill/>
        </p:spPr>
        <p:txBody>
          <a:bodyPr wrap="square" rtlCol="0">
            <a:spAutoFit/>
          </a:bodyPr>
          <a:lstStyle/>
          <a:p>
            <a:r>
              <a:rPr lang="es-ES" dirty="0" smtClean="0"/>
              <a:t>Alberto Ortiz de Zárate @</a:t>
            </a:r>
            <a:r>
              <a:rPr lang="es-ES" dirty="0" err="1" smtClean="0"/>
              <a:t>alorza</a:t>
            </a:r>
            <a:endParaRPr lang="es-ES" dirty="0" smtClean="0"/>
          </a:p>
          <a:p>
            <a:r>
              <a:rPr lang="es-ES" dirty="0" smtClean="0"/>
              <a:t>Carlos de la Fuente @</a:t>
            </a:r>
            <a:r>
              <a:rPr lang="es-ES" dirty="0" err="1" smtClean="0"/>
              <a:t>carlosdlfuente</a:t>
            </a:r>
            <a:endParaRPr lang="es-ES" dirty="0" smtClean="0"/>
          </a:p>
          <a:p>
            <a:r>
              <a:rPr lang="es-ES" dirty="0" smtClean="0"/>
              <a:t>Nagore de los Ríos @</a:t>
            </a:r>
            <a:r>
              <a:rPr lang="es-ES" dirty="0" err="1" smtClean="0"/>
              <a:t>nagodelos</a:t>
            </a:r>
            <a:endParaRPr lang="es-ES" dirty="0" smtClean="0"/>
          </a:p>
        </p:txBody>
      </p:sp>
      <p:sp>
        <p:nvSpPr>
          <p:cNvPr id="8" name="CuadroTexto 7"/>
          <p:cNvSpPr txBox="1"/>
          <p:nvPr/>
        </p:nvSpPr>
        <p:spPr>
          <a:xfrm>
            <a:off x="4126009" y="6065853"/>
            <a:ext cx="2792570" cy="369332"/>
          </a:xfrm>
          <a:prstGeom prst="rect">
            <a:avLst/>
          </a:prstGeom>
          <a:noFill/>
        </p:spPr>
        <p:txBody>
          <a:bodyPr wrap="square" rtlCol="0">
            <a:spAutoFit/>
          </a:bodyPr>
          <a:lstStyle/>
          <a:p>
            <a:pPr algn="r"/>
            <a:r>
              <a:rPr lang="es-ES" dirty="0" smtClean="0"/>
              <a:t>1 de octubre de 2015</a:t>
            </a:r>
            <a:endParaRPr lang="es-ES" dirty="0"/>
          </a:p>
        </p:txBody>
      </p:sp>
      <p:pic>
        <p:nvPicPr>
          <p:cNvPr id="10"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72257" y="41750"/>
            <a:ext cx="4640814" cy="10276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399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p:spPr>
        <p:txBody>
          <a:bodyPr>
            <a:normAutofit/>
          </a:bodyPr>
          <a:lstStyle/>
          <a:p>
            <a:r>
              <a:rPr lang="es-ES" sz="6000" dirty="0" smtClean="0"/>
              <a:t>Diagnóstico</a:t>
            </a:r>
            <a:endParaRPr lang="es-ES" sz="6000" dirty="0"/>
          </a:p>
        </p:txBody>
      </p:sp>
    </p:spTree>
    <p:extLst>
      <p:ext uri="{BB962C8B-B14F-4D97-AF65-F5344CB8AC3E}">
        <p14:creationId xmlns:p14="http://schemas.microsoft.com/office/powerpoint/2010/main" val="339193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822401" y="1009424"/>
            <a:ext cx="7595158" cy="3790782"/>
          </a:xfrm>
          <a:prstGeom prst="rect">
            <a:avLst/>
          </a:prstGeom>
          <a:solidFill>
            <a:schemeClr val="bg1">
              <a:lumMod val="95000"/>
            </a:schemeClr>
          </a:solidFill>
        </p:spPr>
        <p:txBody>
          <a:bodyPr wrap="square" rtlCol="0">
            <a:spAutoFit/>
          </a:bodyPr>
          <a:lstStyle/>
          <a:p>
            <a:pPr algn="just">
              <a:spcAft>
                <a:spcPts val="600"/>
              </a:spcAft>
            </a:pPr>
            <a:r>
              <a:rPr lang="es-ES_tradnl" sz="2000" i="1" dirty="0" smtClean="0">
                <a:solidFill>
                  <a:srgbClr val="376092"/>
                </a:solidFill>
              </a:rPr>
              <a:t>En una frase:</a:t>
            </a:r>
          </a:p>
          <a:p>
            <a:pPr algn="just">
              <a:lnSpc>
                <a:spcPct val="120000"/>
              </a:lnSpc>
              <a:spcAft>
                <a:spcPts val="600"/>
              </a:spcAft>
            </a:pPr>
            <a:r>
              <a:rPr lang="es-ES_tradnl" sz="2000" b="1" dirty="0">
                <a:solidFill>
                  <a:srgbClr val="376092"/>
                </a:solidFill>
              </a:rPr>
              <a:t>“La República de Colombia, fruto de su compromiso con el Gobierno Abierto y de sus avances en Gobierno en Línea, cuenta con una de las mejores iniciativas de datos abiertos de América Latina. A partir de esta rica </a:t>
            </a:r>
            <a:r>
              <a:rPr lang="es-ES_tradnl" sz="2000" b="1" dirty="0" smtClean="0">
                <a:solidFill>
                  <a:srgbClr val="376092"/>
                </a:solidFill>
              </a:rPr>
              <a:t>experiencia, </a:t>
            </a:r>
            <a:r>
              <a:rPr lang="es-ES_tradnl" sz="2000" b="1" dirty="0">
                <a:solidFill>
                  <a:srgbClr val="376092"/>
                </a:solidFill>
              </a:rPr>
              <a:t>se han detectado importantes áreas de mejora, tanto respecto de la cantidad de datos abiertos, como de la manera de servirlos. Los retos más importantes se refieren a la necesidad de involucrar fuertemente a todas las instituciones públicas de la nación y de movilizar al </a:t>
            </a:r>
            <a:r>
              <a:rPr lang="es-ES_tradnl" sz="2000" b="1" dirty="0" smtClean="0">
                <a:solidFill>
                  <a:srgbClr val="376092"/>
                </a:solidFill>
              </a:rPr>
              <a:t>emergente sector </a:t>
            </a:r>
            <a:r>
              <a:rPr lang="es-ES_tradnl" sz="2000" b="1" dirty="0">
                <a:solidFill>
                  <a:srgbClr val="376092"/>
                </a:solidFill>
              </a:rPr>
              <a:t>infomediario para extraer el máximo valor –social y económico- de la utilización de datos.</a:t>
            </a:r>
            <a:r>
              <a:rPr lang="es-ES_tradnl" sz="2000" b="1" dirty="0" smtClean="0">
                <a:solidFill>
                  <a:srgbClr val="376092"/>
                </a:solidFill>
              </a:rPr>
              <a:t>”</a:t>
            </a:r>
          </a:p>
        </p:txBody>
      </p:sp>
    </p:spTree>
    <p:extLst>
      <p:ext uri="{BB962C8B-B14F-4D97-AF65-F5344CB8AC3E}">
        <p14:creationId xmlns:p14="http://schemas.microsoft.com/office/powerpoint/2010/main" val="1501155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Resultados por dimensión</a:t>
            </a:r>
            <a:endParaRPr lang="es-ES" dirty="0"/>
          </a:p>
        </p:txBody>
      </p:sp>
      <p:graphicFrame>
        <p:nvGraphicFramePr>
          <p:cNvPr id="3" name="Objeto 2"/>
          <p:cNvGraphicFramePr>
            <a:graphicFrameLocks noChangeAspect="1"/>
          </p:cNvGraphicFramePr>
          <p:nvPr>
            <p:extLst>
              <p:ext uri="{D42A27DB-BD31-4B8C-83A1-F6EECF244321}">
                <p14:modId xmlns:p14="http://schemas.microsoft.com/office/powerpoint/2010/main" val="2085370148"/>
              </p:ext>
            </p:extLst>
          </p:nvPr>
        </p:nvGraphicFramePr>
        <p:xfrm>
          <a:off x="398185" y="1162049"/>
          <a:ext cx="6825782" cy="5162721"/>
        </p:xfrm>
        <a:graphic>
          <a:graphicData uri="http://schemas.openxmlformats.org/presentationml/2006/ole">
            <mc:AlternateContent xmlns:mc="http://schemas.openxmlformats.org/markup-compatibility/2006">
              <mc:Choice xmlns:v="urn:schemas-microsoft-com:vml" Requires="v">
                <p:oleObj spid="_x0000_s13340" name="Documento" r:id="rId4" imgW="5994400" imgH="4533900" progId="Word.Document.12">
                  <p:embed/>
                </p:oleObj>
              </mc:Choice>
              <mc:Fallback>
                <p:oleObj name="Documento" r:id="rId4" imgW="5994400" imgH="4533900" progId="Word.Document.12">
                  <p:embed/>
                  <p:pic>
                    <p:nvPicPr>
                      <p:cNvPr id="0" name=""/>
                      <p:cNvPicPr/>
                      <p:nvPr/>
                    </p:nvPicPr>
                    <p:blipFill>
                      <a:blip r:embed="rId5"/>
                      <a:stretch>
                        <a:fillRect/>
                      </a:stretch>
                    </p:blipFill>
                    <p:spPr>
                      <a:xfrm>
                        <a:off x="398185" y="1162049"/>
                        <a:ext cx="6825782" cy="5162721"/>
                      </a:xfrm>
                      <a:prstGeom prst="rect">
                        <a:avLst/>
                      </a:prstGeom>
                    </p:spPr>
                  </p:pic>
                </p:oleObj>
              </mc:Fallback>
            </mc:AlternateContent>
          </a:graphicData>
        </a:graphic>
      </p:graphicFrame>
    </p:spTree>
    <p:extLst>
      <p:ext uri="{BB962C8B-B14F-4D97-AF65-F5344CB8AC3E}">
        <p14:creationId xmlns:p14="http://schemas.microsoft.com/office/powerpoint/2010/main" val="870719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Resultados por dimensión</a:t>
            </a:r>
            <a:endParaRPr lang="es-ES" dirty="0"/>
          </a:p>
        </p:txBody>
      </p:sp>
      <p:pic>
        <p:nvPicPr>
          <p:cNvPr id="3" name="Imagen 2" descr="radar colombia v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243" y="952500"/>
            <a:ext cx="6997274" cy="5905500"/>
          </a:xfrm>
          <a:prstGeom prst="rect">
            <a:avLst/>
          </a:prstGeom>
        </p:spPr>
      </p:pic>
    </p:spTree>
    <p:extLst>
      <p:ext uri="{BB962C8B-B14F-4D97-AF65-F5344CB8AC3E}">
        <p14:creationId xmlns:p14="http://schemas.microsoft.com/office/powerpoint/2010/main" val="2439001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ALTO LIDERAZGO</a:t>
            </a:r>
            <a:endParaRPr lang="es-ES" dirty="0"/>
          </a:p>
        </p:txBody>
      </p:sp>
      <p:sp>
        <p:nvSpPr>
          <p:cNvPr id="3" name="Marcador de contenido 2"/>
          <p:cNvSpPr>
            <a:spLocks noGrp="1"/>
          </p:cNvSpPr>
          <p:nvPr>
            <p:ph idx="1"/>
          </p:nvPr>
        </p:nvSpPr>
        <p:spPr>
          <a:xfrm>
            <a:off x="228600" y="1121780"/>
            <a:ext cx="8686800" cy="5167979"/>
          </a:xfrm>
        </p:spPr>
        <p:txBody>
          <a:bodyPr>
            <a:noAutofit/>
          </a:bodyPr>
          <a:lstStyle/>
          <a:p>
            <a:pPr lvl="0" algn="just">
              <a:lnSpc>
                <a:spcPct val="110000"/>
              </a:lnSpc>
            </a:pPr>
            <a:r>
              <a:rPr lang="es-ES_tradnl" sz="2000" dirty="0" smtClean="0"/>
              <a:t>Colombia </a:t>
            </a:r>
            <a:r>
              <a:rPr lang="es-ES_tradnl" sz="2000" dirty="0"/>
              <a:t>ocupa un puesto destacado en el mundo en materia de datos </a:t>
            </a:r>
            <a:r>
              <a:rPr lang="es-ES_tradnl" sz="2000" dirty="0" smtClean="0"/>
              <a:t>abiertos, como se evidencia en algunos rankings, por </a:t>
            </a:r>
            <a:r>
              <a:rPr lang="es-ES_tradnl" sz="2000" dirty="0"/>
              <a:t>lo que la finalidad del estudio se orienta a plantear una mejora sustantiva a partir de lo ya realizado.</a:t>
            </a:r>
          </a:p>
          <a:p>
            <a:pPr lvl="0" algn="just">
              <a:lnSpc>
                <a:spcPct val="110000"/>
              </a:lnSpc>
            </a:pPr>
            <a:r>
              <a:rPr lang="es-ES_tradnl" sz="2000" dirty="0" smtClean="0"/>
              <a:t>Tanto </a:t>
            </a:r>
            <a:r>
              <a:rPr lang="es-ES_tradnl" sz="2000" dirty="0"/>
              <a:t>Gobierno Abierto como Gobierno en Línea son políticas transversales que reciben atención y dedicación del ápice </a:t>
            </a:r>
            <a:r>
              <a:rPr lang="es-ES_tradnl" sz="2000" dirty="0" smtClean="0"/>
              <a:t>estratégico por parte del alto liderazgo del gobierno. </a:t>
            </a:r>
          </a:p>
          <a:p>
            <a:pPr lvl="0" algn="just">
              <a:lnSpc>
                <a:spcPct val="110000"/>
              </a:lnSpc>
            </a:pPr>
            <a:r>
              <a:rPr lang="es-ES_tradnl" sz="2000" dirty="0" smtClean="0"/>
              <a:t>La </a:t>
            </a:r>
            <a:r>
              <a:rPr lang="es-ES_tradnl" sz="2000" dirty="0"/>
              <a:t>Secretaría de Transparencia, órgano de la Presidencia, ejerce su papel impulsor de </a:t>
            </a:r>
            <a:r>
              <a:rPr lang="es-ES_tradnl" sz="2000" dirty="0" smtClean="0"/>
              <a:t>datos </a:t>
            </a:r>
            <a:r>
              <a:rPr lang="es-ES_tradnl" sz="2000" dirty="0"/>
              <a:t>abiertos principalmente mediante la aprobación de normativa de obligado cumplimiento por las entidades. </a:t>
            </a:r>
            <a:endParaRPr lang="es-ES_tradnl" sz="2000" dirty="0" smtClean="0"/>
          </a:p>
          <a:p>
            <a:pPr lvl="0" algn="just">
              <a:lnSpc>
                <a:spcPct val="110000"/>
              </a:lnSpc>
            </a:pPr>
            <a:r>
              <a:rPr lang="es-ES_tradnl" sz="2000" dirty="0" err="1" smtClean="0"/>
              <a:t>MinTIC</a:t>
            </a:r>
            <a:r>
              <a:rPr lang="es-ES_tradnl" sz="2000" dirty="0" smtClean="0"/>
              <a:t> tiene </a:t>
            </a:r>
            <a:r>
              <a:rPr lang="es-ES_tradnl" sz="2000" dirty="0"/>
              <a:t>el encargo de la operativa de datos abiertos. Este Ministerio desempeña un papel global respecto a las políticas tecnológicas, tanto de Gobierno en Línea como de Sociedad de la Información. </a:t>
            </a:r>
            <a:endParaRPr lang="es-ES_tradnl" sz="2000" dirty="0" smtClean="0"/>
          </a:p>
          <a:p>
            <a:pPr lvl="0" algn="just">
              <a:lnSpc>
                <a:spcPct val="110000"/>
              </a:lnSpc>
            </a:pPr>
            <a:r>
              <a:rPr lang="es-ES_tradnl" sz="2000" dirty="0" smtClean="0"/>
              <a:t>Colombia alcanzó su membresía en la Alianza para el Gobierno Abierto (AGA) en septiembre de 2011. Acaba de aprobar su II Plan de Acción Nacional. </a:t>
            </a:r>
            <a:endParaRPr lang="es-ES_tradnl" sz="2000" dirty="0"/>
          </a:p>
        </p:txBody>
      </p:sp>
    </p:spTree>
    <p:extLst>
      <p:ext uri="{BB962C8B-B14F-4D97-AF65-F5344CB8AC3E}">
        <p14:creationId xmlns:p14="http://schemas.microsoft.com/office/powerpoint/2010/main" val="3517318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1147772636"/>
              </p:ext>
            </p:extLst>
          </p:nvPr>
        </p:nvGraphicFramePr>
        <p:xfrm>
          <a:off x="705052" y="1282215"/>
          <a:ext cx="7557728" cy="4954885"/>
        </p:xfrm>
        <a:graphic>
          <a:graphicData uri="http://schemas.openxmlformats.org/drawingml/2006/table">
            <a:tbl>
              <a:tblPr firstRow="1" bandRow="1">
                <a:tableStyleId>{2D5ABB26-0587-4C30-8999-92F81FD0307C}</a:tableStyleId>
              </a:tblPr>
              <a:tblGrid>
                <a:gridCol w="3584652"/>
                <a:gridCol w="2073108"/>
                <a:gridCol w="1899968"/>
              </a:tblGrid>
              <a:tr h="384112">
                <a:tc>
                  <a:txBody>
                    <a:bodyPr/>
                    <a:lstStyle/>
                    <a:p>
                      <a:pPr>
                        <a:lnSpc>
                          <a:spcPct val="115000"/>
                        </a:lnSpc>
                        <a:spcAft>
                          <a:spcPts val="1000"/>
                        </a:spcAft>
                      </a:pPr>
                      <a:r>
                        <a:rPr lang="es-ES" sz="1600" b="1" dirty="0">
                          <a:effectLst/>
                          <a:latin typeface="Century Gothic"/>
                          <a:ea typeface="Calibri"/>
                          <a:cs typeface="Times New Roman"/>
                        </a:rPr>
                        <a:t>Ítems</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nSpc>
                          <a:spcPct val="115000"/>
                        </a:lnSpc>
                        <a:spcAft>
                          <a:spcPts val="1000"/>
                        </a:spcAft>
                      </a:pPr>
                      <a:r>
                        <a:rPr lang="es-ES" sz="1600" b="1">
                          <a:effectLst/>
                          <a:latin typeface="Century Gothic"/>
                          <a:ea typeface="Calibri"/>
                          <a:cs typeface="Times New Roman"/>
                        </a:rPr>
                        <a:t>Importancia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600" b="1">
                          <a:effectLst/>
                          <a:latin typeface="Century Gothic"/>
                          <a:ea typeface="Calibri"/>
                          <a:cs typeface="Times New Roman"/>
                        </a:rPr>
                        <a:t>Evaluación</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785063">
                <a:tc>
                  <a:txBody>
                    <a:bodyPr/>
                    <a:lstStyle/>
                    <a:p>
                      <a:pPr>
                        <a:lnSpc>
                          <a:spcPct val="115000"/>
                        </a:lnSpc>
                        <a:spcAft>
                          <a:spcPts val="1000"/>
                        </a:spcAft>
                      </a:pPr>
                      <a:r>
                        <a:rPr lang="es-ES" sz="1400">
                          <a:effectLst/>
                          <a:latin typeface="Century Gothic"/>
                          <a:ea typeface="Calibri"/>
                          <a:cs typeface="Calibri"/>
                        </a:rPr>
                        <a:t>Liderazgo político visible sobre open data / open government / acceso a la información</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Calibri"/>
                        </a:rPr>
                        <a:t>Muy 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Calibri"/>
                        </a:rPr>
                        <a:t> 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948442">
                <a:tc>
                  <a:txBody>
                    <a:bodyPr/>
                    <a:lstStyle/>
                    <a:p>
                      <a:pPr>
                        <a:lnSpc>
                          <a:spcPct val="115000"/>
                        </a:lnSpc>
                        <a:spcAft>
                          <a:spcPts val="1000"/>
                        </a:spcAft>
                      </a:pPr>
                      <a:r>
                        <a:rPr lang="es-ES" sz="1400">
                          <a:effectLst/>
                          <a:latin typeface="Century Gothic"/>
                          <a:ea typeface="Calibri"/>
                          <a:cs typeface="Calibri"/>
                        </a:rPr>
                        <a:t>Liderazgo político y modelo de gobernanza para la ejecución de programas a través de múltiples instituciones</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Calibri"/>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Calibri"/>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785063">
                <a:tc>
                  <a:txBody>
                    <a:bodyPr/>
                    <a:lstStyle/>
                    <a:p>
                      <a:pPr>
                        <a:lnSpc>
                          <a:spcPct val="115000"/>
                        </a:lnSpc>
                        <a:spcAft>
                          <a:spcPts val="1000"/>
                        </a:spcAft>
                      </a:pPr>
                      <a:r>
                        <a:rPr lang="es-ES" sz="1400">
                          <a:effectLst/>
                          <a:latin typeface="Century Gothic"/>
                          <a:ea typeface="Calibri"/>
                          <a:cs typeface="Calibri"/>
                        </a:rPr>
                        <a:t>Actividades o planes políticos existentes relevantes para Open Data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Calibri"/>
                        </a:rPr>
                        <a:t>Media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Calibri"/>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785063">
                <a:tc>
                  <a:txBody>
                    <a:bodyPr/>
                    <a:lstStyle/>
                    <a:p>
                      <a:pPr>
                        <a:lnSpc>
                          <a:spcPct val="115000"/>
                        </a:lnSpc>
                        <a:spcAft>
                          <a:spcPts val="1000"/>
                        </a:spcAft>
                      </a:pPr>
                      <a:r>
                        <a:rPr lang="es-ES" sz="1400">
                          <a:effectLst/>
                          <a:latin typeface="Century Gothic"/>
                          <a:ea typeface="Calibri"/>
                          <a:cs typeface="Calibri"/>
                        </a:rPr>
                        <a:t>Contexto político más amplio del país</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Calibri"/>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Calibri"/>
                        </a:rPr>
                        <a:t>Amarillo</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21683">
                <a:tc>
                  <a:txBody>
                    <a:bodyPr/>
                    <a:lstStyle/>
                    <a:p>
                      <a:pPr>
                        <a:lnSpc>
                          <a:spcPct val="115000"/>
                        </a:lnSpc>
                        <a:spcAft>
                          <a:spcPts val="1000"/>
                        </a:spcAft>
                      </a:pPr>
                      <a:r>
                        <a:rPr lang="es-ES" sz="1400" dirty="0">
                          <a:effectLst/>
                          <a:latin typeface="Century Gothic"/>
                          <a:ea typeface="Calibri"/>
                          <a:cs typeface="Calibri"/>
                        </a:rPr>
                        <a:t>Posición del país en relación con la Alianza de Gobierno Abierto</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Calibri"/>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dirty="0">
                          <a:effectLst/>
                          <a:latin typeface="Century Gothic"/>
                          <a:ea typeface="Calibri"/>
                          <a:cs typeface="Calibri"/>
                        </a:rPr>
                        <a:t>Verde</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384112">
                <a:tc>
                  <a:txBody>
                    <a:bodyPr/>
                    <a:lstStyle/>
                    <a:p>
                      <a:pPr>
                        <a:lnSpc>
                          <a:spcPct val="115000"/>
                        </a:lnSpc>
                        <a:spcAft>
                          <a:spcPts val="1000"/>
                        </a:spcAft>
                      </a:pPr>
                      <a:r>
                        <a:rPr lang="es-ES" sz="1400" b="1">
                          <a:effectLst/>
                          <a:latin typeface="Century Gothic"/>
                          <a:ea typeface="Calibri"/>
                          <a:cs typeface="Calibri"/>
                        </a:rPr>
                        <a:t>GLOBAL</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b="1">
                          <a:effectLst/>
                          <a:latin typeface="Century Gothic"/>
                          <a:ea typeface="Calibri"/>
                          <a:cs typeface="Calibri"/>
                        </a:rPr>
                        <a:t>Medio 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b="1" dirty="0">
                          <a:effectLst/>
                          <a:latin typeface="Century Gothic"/>
                          <a:ea typeface="Calibri"/>
                          <a:cs typeface="Calibri"/>
                        </a:rPr>
                        <a:t>Verde</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bl>
          </a:graphicData>
        </a:graphic>
      </p:graphicFrame>
      <p:sp>
        <p:nvSpPr>
          <p:cNvPr id="3" name="Título 1"/>
          <p:cNvSpPr>
            <a:spLocks noGrp="1"/>
          </p:cNvSpPr>
          <p:nvPr>
            <p:ph type="title"/>
          </p:nvPr>
        </p:nvSpPr>
        <p:spPr>
          <a:xfrm>
            <a:off x="0" y="0"/>
            <a:ext cx="9144000" cy="952500"/>
          </a:xfrm>
        </p:spPr>
        <p:txBody>
          <a:bodyPr>
            <a:normAutofit/>
          </a:bodyPr>
          <a:lstStyle/>
          <a:p>
            <a:r>
              <a:rPr lang="es-ES" dirty="0"/>
              <a:t>Alto Liderazgo</a:t>
            </a:r>
          </a:p>
        </p:txBody>
      </p:sp>
    </p:spTree>
    <p:extLst>
      <p:ext uri="{BB962C8B-B14F-4D97-AF65-F5344CB8AC3E}">
        <p14:creationId xmlns:p14="http://schemas.microsoft.com/office/powerpoint/2010/main" val="1038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POLÍTICAS Y MARCO LEGAL (1)</a:t>
            </a:r>
            <a:endParaRPr lang="es-ES" dirty="0"/>
          </a:p>
        </p:txBody>
      </p:sp>
      <p:sp>
        <p:nvSpPr>
          <p:cNvPr id="3" name="Marcador de contenido 2"/>
          <p:cNvSpPr>
            <a:spLocks noGrp="1"/>
          </p:cNvSpPr>
          <p:nvPr>
            <p:ph idx="1"/>
          </p:nvPr>
        </p:nvSpPr>
        <p:spPr>
          <a:xfrm>
            <a:off x="353944" y="1323303"/>
            <a:ext cx="8421798" cy="5184530"/>
          </a:xfrm>
        </p:spPr>
        <p:txBody>
          <a:bodyPr vert="horz" lIns="91440" tIns="45720" rIns="91440" bIns="45720" rtlCol="0">
            <a:noAutofit/>
          </a:bodyPr>
          <a:lstStyle/>
          <a:p>
            <a:pPr algn="just">
              <a:lnSpc>
                <a:spcPct val="110000"/>
              </a:lnSpc>
            </a:pPr>
            <a:r>
              <a:rPr lang="es-ES_tradnl" sz="2000" dirty="0"/>
              <a:t>Colombia fue el primer Estado de América Latina en establecer formalmente el derecho de acceso a la </a:t>
            </a:r>
            <a:r>
              <a:rPr lang="es-ES_tradnl" sz="2000" dirty="0" smtClean="0"/>
              <a:t>información. </a:t>
            </a:r>
            <a:r>
              <a:rPr lang="es-ES_tradnl" sz="2000" dirty="0"/>
              <a:t>La Ley 1712 de 2014 actualiza el derecho de acceso a la información, según parámetros actuales y homologables a las mejores prácticas de la región. </a:t>
            </a:r>
            <a:endParaRPr lang="es-ES_tradnl" sz="2000" dirty="0" smtClean="0"/>
          </a:p>
          <a:p>
            <a:pPr algn="just">
              <a:lnSpc>
                <a:spcPct val="110000"/>
              </a:lnSpc>
            </a:pPr>
            <a:r>
              <a:rPr lang="es-ES_tradnl" sz="2000" dirty="0" smtClean="0"/>
              <a:t>El </a:t>
            </a:r>
            <a:r>
              <a:rPr lang="es-ES_tradnl" sz="2000" dirty="0"/>
              <a:t>marco legal colombiano en materia de privacidad es completo, homologable a las mejores prácticas internacionales y sustentado en la Constitución Política del </a:t>
            </a:r>
            <a:r>
              <a:rPr lang="es-ES_tradnl" sz="2000" dirty="0" smtClean="0"/>
              <a:t>país. </a:t>
            </a:r>
          </a:p>
          <a:p>
            <a:pPr algn="just">
              <a:lnSpc>
                <a:spcPct val="110000"/>
              </a:lnSpc>
            </a:pPr>
            <a:r>
              <a:rPr lang="es-ES_tradnl" sz="2000" dirty="0" smtClean="0"/>
              <a:t>En </a:t>
            </a:r>
            <a:r>
              <a:rPr lang="es-ES_tradnl" sz="2000" dirty="0" err="1"/>
              <a:t>MinTIC</a:t>
            </a:r>
            <a:r>
              <a:rPr lang="es-ES_tradnl" sz="2000" dirty="0"/>
              <a:t>, la Subdirección de Seguridad y Privacidad de Tecnologías de Información </a:t>
            </a:r>
            <a:r>
              <a:rPr lang="es-ES_tradnl" sz="2000" dirty="0" smtClean="0"/>
              <a:t>trata </a:t>
            </a:r>
            <a:r>
              <a:rPr lang="es-ES_tradnl" sz="2000" dirty="0"/>
              <a:t>el asunto de la privacidad de manera conjunta con la seguridad, principalmente mediante el establecimiento de estándares de seguridad y privacidad que guían la construcción de las plataformas tecnológicas</a:t>
            </a:r>
            <a:r>
              <a:rPr lang="es-ES_tradnl" sz="2000" dirty="0" smtClean="0"/>
              <a:t>.</a:t>
            </a:r>
            <a:endParaRPr lang="es-ES_tradnl" sz="2000" dirty="0"/>
          </a:p>
        </p:txBody>
      </p:sp>
    </p:spTree>
    <p:extLst>
      <p:ext uri="{BB962C8B-B14F-4D97-AF65-F5344CB8AC3E}">
        <p14:creationId xmlns:p14="http://schemas.microsoft.com/office/powerpoint/2010/main" val="3571220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POLÍTICAS Y MARCO LEGAL (2)</a:t>
            </a:r>
            <a:endParaRPr lang="es-ES" dirty="0"/>
          </a:p>
        </p:txBody>
      </p:sp>
      <p:sp>
        <p:nvSpPr>
          <p:cNvPr id="3" name="Marcador de contenido 2"/>
          <p:cNvSpPr>
            <a:spLocks noGrp="1"/>
          </p:cNvSpPr>
          <p:nvPr>
            <p:ph idx="1"/>
          </p:nvPr>
        </p:nvSpPr>
        <p:spPr>
          <a:xfrm>
            <a:off x="353944" y="996379"/>
            <a:ext cx="8421798" cy="5747100"/>
          </a:xfrm>
        </p:spPr>
        <p:txBody>
          <a:bodyPr vert="horz" lIns="91440" tIns="45720" rIns="91440" bIns="45720" rtlCol="0">
            <a:noAutofit/>
          </a:bodyPr>
          <a:lstStyle/>
          <a:p>
            <a:pPr algn="just">
              <a:lnSpc>
                <a:spcPct val="120000"/>
              </a:lnSpc>
            </a:pPr>
            <a:r>
              <a:rPr lang="es-ES_tradnl" sz="2000" dirty="0" smtClean="0"/>
              <a:t>Los </a:t>
            </a:r>
            <a:r>
              <a:rPr lang="es-ES_tradnl" sz="2000" dirty="0"/>
              <a:t>aspectos de propiedad intelectual y aplicación de licencias </a:t>
            </a:r>
            <a:r>
              <a:rPr lang="es-ES_tradnl" sz="2000" dirty="0" smtClean="0"/>
              <a:t>de uso a </a:t>
            </a:r>
            <a:r>
              <a:rPr lang="es-ES_tradnl" sz="2000" dirty="0"/>
              <a:t>los datos del Gobierno aparecen como un </a:t>
            </a:r>
            <a:r>
              <a:rPr lang="es-ES_tradnl" sz="2000" dirty="0" smtClean="0"/>
              <a:t>área de mejora de la iniciativa de datos abiertos. </a:t>
            </a:r>
          </a:p>
          <a:p>
            <a:pPr algn="just">
              <a:lnSpc>
                <a:spcPct val="120000"/>
              </a:lnSpc>
            </a:pPr>
            <a:r>
              <a:rPr lang="es-ES_tradnl" sz="2000" dirty="0" smtClean="0"/>
              <a:t>Si </a:t>
            </a:r>
            <a:r>
              <a:rPr lang="es-ES_tradnl" sz="2000" dirty="0"/>
              <a:t>bien se aprecia una orientación general hacia la gratuidad de </a:t>
            </a:r>
            <a:r>
              <a:rPr lang="es-ES_tradnl" sz="2000" dirty="0" smtClean="0"/>
              <a:t>los </a:t>
            </a:r>
            <a:r>
              <a:rPr lang="es-ES_tradnl" sz="2000" dirty="0"/>
              <a:t>datos públicos, persisten algunas prácticas de venta de datos de interés </a:t>
            </a:r>
            <a:r>
              <a:rPr lang="es-ES_tradnl" sz="2000" dirty="0" smtClean="0"/>
              <a:t>público.</a:t>
            </a:r>
            <a:endParaRPr lang="es-ES_tradnl" sz="2000" dirty="0"/>
          </a:p>
          <a:p>
            <a:pPr algn="just">
              <a:lnSpc>
                <a:spcPct val="120000"/>
              </a:lnSpc>
            </a:pPr>
            <a:r>
              <a:rPr lang="es-ES_tradnl" sz="2000" dirty="0" smtClean="0"/>
              <a:t>En general, Colombia cuenta con otras normas que </a:t>
            </a:r>
            <a:r>
              <a:rPr lang="es-ES_tradnl" sz="2000" dirty="0"/>
              <a:t>configuran un marco normativo rico y completo. </a:t>
            </a:r>
          </a:p>
        </p:txBody>
      </p:sp>
    </p:spTree>
    <p:extLst>
      <p:ext uri="{BB962C8B-B14F-4D97-AF65-F5344CB8AC3E}">
        <p14:creationId xmlns:p14="http://schemas.microsoft.com/office/powerpoint/2010/main" val="2484933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8473660"/>
              </p:ext>
            </p:extLst>
          </p:nvPr>
        </p:nvGraphicFramePr>
        <p:xfrm>
          <a:off x="869973" y="1109611"/>
          <a:ext cx="7464160" cy="5200290"/>
        </p:xfrm>
        <a:graphic>
          <a:graphicData uri="http://schemas.openxmlformats.org/drawingml/2006/table">
            <a:tbl>
              <a:tblPr firstRow="1" bandRow="1">
                <a:tableStyleId>{2D5ABB26-0587-4C30-8999-92F81FD0307C}</a:tableStyleId>
              </a:tblPr>
              <a:tblGrid>
                <a:gridCol w="3540274"/>
                <a:gridCol w="2047440"/>
                <a:gridCol w="1876446"/>
              </a:tblGrid>
              <a:tr h="388222">
                <a:tc>
                  <a:txBody>
                    <a:bodyPr/>
                    <a:lstStyle/>
                    <a:p>
                      <a:pPr>
                        <a:lnSpc>
                          <a:spcPct val="115000"/>
                        </a:lnSpc>
                        <a:spcAft>
                          <a:spcPts val="1000"/>
                        </a:spcAft>
                      </a:pPr>
                      <a:r>
                        <a:rPr lang="es-ES" sz="1600" b="1" dirty="0">
                          <a:effectLst/>
                          <a:latin typeface="Century Gothic"/>
                          <a:ea typeface="Calibri"/>
                          <a:cs typeface="Times New Roman"/>
                        </a:rPr>
                        <a:t>Ítems</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600" b="1">
                          <a:effectLst/>
                          <a:latin typeface="Century Gothic"/>
                          <a:ea typeface="Calibri"/>
                          <a:cs typeface="Times New Roman"/>
                        </a:rPr>
                        <a:t>Importancia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600" b="1">
                          <a:effectLst/>
                          <a:latin typeface="Century Gothic"/>
                          <a:ea typeface="Calibri"/>
                          <a:cs typeface="Times New Roman"/>
                        </a:rPr>
                        <a:t>Evaluación</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793463">
                <a:tc>
                  <a:txBody>
                    <a:bodyPr/>
                    <a:lstStyle/>
                    <a:p>
                      <a:pPr>
                        <a:lnSpc>
                          <a:spcPct val="115000"/>
                        </a:lnSpc>
                        <a:spcAft>
                          <a:spcPts val="1000"/>
                        </a:spcAft>
                      </a:pPr>
                      <a:r>
                        <a:rPr lang="es-ES" sz="1400">
                          <a:effectLst/>
                          <a:latin typeface="Century Gothic"/>
                          <a:ea typeface="Calibri"/>
                          <a:cs typeface="Times New Roman"/>
                        </a:rPr>
                        <a:t>Marco jurídico y normativo para la protección de la privacidad personal</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Times New Roman"/>
                        </a:rPr>
                        <a:t>Muy 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Times New Roman"/>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628335">
                <a:tc>
                  <a:txBody>
                    <a:bodyPr/>
                    <a:lstStyle/>
                    <a:p>
                      <a:pPr>
                        <a:lnSpc>
                          <a:spcPct val="115000"/>
                        </a:lnSpc>
                        <a:spcAft>
                          <a:spcPts val="1000"/>
                        </a:spcAft>
                      </a:pPr>
                      <a:r>
                        <a:rPr lang="es-ES" sz="1400">
                          <a:effectLst/>
                          <a:latin typeface="Century Gothic"/>
                          <a:ea typeface="Calibri"/>
                          <a:cs typeface="Times New Roman"/>
                        </a:rPr>
                        <a:t>Existencia de derechos de acceso a la información</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Times New Roman"/>
                        </a:rPr>
                        <a:t>Muy 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Times New Roman"/>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793463">
                <a:tc>
                  <a:txBody>
                    <a:bodyPr/>
                    <a:lstStyle/>
                    <a:p>
                      <a:pPr>
                        <a:lnSpc>
                          <a:spcPct val="115000"/>
                        </a:lnSpc>
                        <a:spcAft>
                          <a:spcPts val="1000"/>
                        </a:spcAft>
                      </a:pPr>
                      <a:r>
                        <a:rPr lang="es-ES" sz="1400">
                          <a:effectLst/>
                          <a:latin typeface="Century Gothic"/>
                          <a:ea typeface="Calibri"/>
                          <a:cs typeface="Times New Roman"/>
                        </a:rPr>
                        <a:t>Marco legal y normativo para la seguridad de datos, archivo de datos y la conservación digital</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Times New Roman"/>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Times New Roman"/>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628335">
                <a:tc>
                  <a:txBody>
                    <a:bodyPr/>
                    <a:lstStyle/>
                    <a:p>
                      <a:pPr>
                        <a:lnSpc>
                          <a:spcPct val="115000"/>
                        </a:lnSpc>
                        <a:spcAft>
                          <a:spcPts val="1000"/>
                        </a:spcAft>
                      </a:pPr>
                      <a:r>
                        <a:rPr lang="es-ES" sz="1400" dirty="0">
                          <a:effectLst/>
                          <a:latin typeface="Century Gothic"/>
                          <a:ea typeface="Calibri"/>
                          <a:cs typeface="Times New Roman"/>
                        </a:rPr>
                        <a:t>Política sobre propiedad y concesión de licencias de datos del gobierno</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Times New Roman"/>
                        </a:rPr>
                        <a:t>Muy 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Times New Roman"/>
                        </a:rPr>
                        <a:t>Rojo</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75000"/>
                      </a:schemeClr>
                    </a:solidFill>
                  </a:tcPr>
                </a:tc>
              </a:tr>
              <a:tr h="628335">
                <a:tc>
                  <a:txBody>
                    <a:bodyPr/>
                    <a:lstStyle/>
                    <a:p>
                      <a:pPr>
                        <a:lnSpc>
                          <a:spcPct val="115000"/>
                        </a:lnSpc>
                        <a:spcAft>
                          <a:spcPts val="1000"/>
                        </a:spcAft>
                      </a:pPr>
                      <a:r>
                        <a:rPr lang="es-ES" sz="1400">
                          <a:effectLst/>
                          <a:latin typeface="Century Gothic"/>
                          <a:ea typeface="Calibri"/>
                          <a:cs typeface="Times New Roman"/>
                        </a:rPr>
                        <a:t>Tasas por la entrega de datos públicos por las instituciones</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Times New Roman"/>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Times New Roman"/>
                        </a:rPr>
                        <a:t>Amarillo</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793463">
                <a:tc>
                  <a:txBody>
                    <a:bodyPr/>
                    <a:lstStyle/>
                    <a:p>
                      <a:pPr>
                        <a:lnSpc>
                          <a:spcPct val="115000"/>
                        </a:lnSpc>
                        <a:spcAft>
                          <a:spcPts val="1000"/>
                        </a:spcAft>
                      </a:pPr>
                      <a:r>
                        <a:rPr lang="es-ES" sz="1400">
                          <a:effectLst/>
                          <a:latin typeface="Century Gothic"/>
                          <a:ea typeface="Calibri"/>
                          <a:cs typeface="Times New Roman"/>
                        </a:rPr>
                        <a:t>Otras políticas / leyes que pueden tener un impacto significativo en Open Data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a:effectLst/>
                          <a:latin typeface="Century Gothic"/>
                          <a:ea typeface="Calibri"/>
                          <a:cs typeface="Times New Roman"/>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a:effectLst/>
                          <a:latin typeface="Century Gothic"/>
                          <a:ea typeface="Calibri"/>
                          <a:cs typeface="Times New Roman"/>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388222">
                <a:tc>
                  <a:txBody>
                    <a:bodyPr/>
                    <a:lstStyle/>
                    <a:p>
                      <a:pPr>
                        <a:lnSpc>
                          <a:spcPct val="115000"/>
                        </a:lnSpc>
                        <a:spcAft>
                          <a:spcPts val="1000"/>
                        </a:spcAft>
                      </a:pPr>
                      <a:r>
                        <a:rPr lang="es-ES" sz="1400" b="1">
                          <a:effectLst/>
                          <a:latin typeface="Century Gothic"/>
                          <a:ea typeface="Calibri"/>
                          <a:cs typeface="Calibri"/>
                        </a:rPr>
                        <a:t>GLOBAL</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400" b="1">
                          <a:effectLst/>
                          <a:latin typeface="Century Gothic"/>
                          <a:ea typeface="Calibri"/>
                          <a:cs typeface="Times New Roman"/>
                        </a:rPr>
                        <a:t>Alta</a:t>
                      </a:r>
                      <a:endParaRPr lang="es-ES" sz="2000" b="1">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400" b="1" dirty="0">
                          <a:effectLst/>
                          <a:latin typeface="Century Gothic"/>
                          <a:ea typeface="Calibri"/>
                          <a:cs typeface="Times New Roman"/>
                        </a:rPr>
                        <a:t>Amarillo</a:t>
                      </a:r>
                      <a:endParaRPr lang="es-ES" sz="2000" b="1"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3" name="Título 1"/>
          <p:cNvSpPr>
            <a:spLocks noGrp="1"/>
          </p:cNvSpPr>
          <p:nvPr>
            <p:ph type="title"/>
          </p:nvPr>
        </p:nvSpPr>
        <p:spPr>
          <a:xfrm>
            <a:off x="0" y="0"/>
            <a:ext cx="9144000" cy="952500"/>
          </a:xfrm>
        </p:spPr>
        <p:txBody>
          <a:bodyPr/>
          <a:lstStyle/>
          <a:p>
            <a:r>
              <a:rPr lang="es-ES" dirty="0"/>
              <a:t>Políticas y Marco Legal</a:t>
            </a:r>
          </a:p>
        </p:txBody>
      </p:sp>
    </p:spTree>
    <p:extLst>
      <p:ext uri="{BB962C8B-B14F-4D97-AF65-F5344CB8AC3E}">
        <p14:creationId xmlns:p14="http://schemas.microsoft.com/office/powerpoint/2010/main" val="986185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73364"/>
          </a:xfrm>
        </p:spPr>
        <p:txBody>
          <a:bodyPr>
            <a:normAutofit fontScale="90000"/>
          </a:bodyPr>
          <a:lstStyle/>
          <a:p>
            <a:r>
              <a:rPr lang="es-ES_tradnl" dirty="0"/>
              <a:t>Estructuras institucionales, responsabilidades y capacidades en el Gobierno</a:t>
            </a:r>
            <a:endParaRPr lang="es-ES" dirty="0"/>
          </a:p>
        </p:txBody>
      </p:sp>
      <p:sp>
        <p:nvSpPr>
          <p:cNvPr id="3" name="Marcador de contenido 2"/>
          <p:cNvSpPr>
            <a:spLocks noGrp="1"/>
          </p:cNvSpPr>
          <p:nvPr>
            <p:ph idx="1"/>
          </p:nvPr>
        </p:nvSpPr>
        <p:spPr>
          <a:xfrm>
            <a:off x="206829" y="1173364"/>
            <a:ext cx="8552842" cy="5221068"/>
          </a:xfrm>
        </p:spPr>
        <p:txBody>
          <a:bodyPr vert="horz" lIns="91440" tIns="45720" rIns="91440" bIns="45720" rtlCol="0">
            <a:noAutofit/>
          </a:bodyPr>
          <a:lstStyle/>
          <a:p>
            <a:pPr algn="just"/>
            <a:r>
              <a:rPr lang="es-ES_tradnl" sz="2000" dirty="0"/>
              <a:t>El Gobierno de Colombia impulsa la agenda de Gobierno Abierto entre instituciones mediante </a:t>
            </a:r>
            <a:r>
              <a:rPr lang="es-ES_tradnl" sz="2000" dirty="0" smtClean="0"/>
              <a:t>cuatro ejes:</a:t>
            </a:r>
            <a:endParaRPr lang="es-ES_tradnl" sz="2000" dirty="0"/>
          </a:p>
          <a:p>
            <a:pPr marL="800100" lvl="1" indent="-342900" algn="just">
              <a:buFont typeface="+mj-lt"/>
              <a:buAutoNum type="alphaLcPeriod"/>
            </a:pPr>
            <a:r>
              <a:rPr lang="es-ES_tradnl" sz="1800" dirty="0" smtClean="0"/>
              <a:t>Secretaría </a:t>
            </a:r>
            <a:r>
              <a:rPr lang="es-ES_tradnl" sz="1800" dirty="0"/>
              <a:t>de Transparencia: mediante la aprobación de normativa de obligado cumplimiento por las entidades.</a:t>
            </a:r>
          </a:p>
          <a:p>
            <a:pPr marL="800100" lvl="1" indent="-342900" algn="just">
              <a:buFont typeface="+mj-lt"/>
              <a:buAutoNum type="alphaLcPeriod"/>
            </a:pPr>
            <a:r>
              <a:rPr lang="es-ES_tradnl" sz="1800" dirty="0" smtClean="0"/>
              <a:t>DNP: </a:t>
            </a:r>
            <a:r>
              <a:rPr lang="es-ES_tradnl" sz="1800" dirty="0"/>
              <a:t>a través del diseño, la orientación y evaluación de las políticas </a:t>
            </a:r>
            <a:r>
              <a:rPr lang="es-ES_tradnl" sz="1800" dirty="0" smtClean="0"/>
              <a:t>públicas, </a:t>
            </a:r>
            <a:r>
              <a:rPr lang="es-ES_tradnl" sz="1800" dirty="0"/>
              <a:t>y </a:t>
            </a:r>
            <a:r>
              <a:rPr lang="es-ES_tradnl" sz="1800" dirty="0" smtClean="0"/>
              <a:t>su </a:t>
            </a:r>
            <a:r>
              <a:rPr lang="es-ES_tradnl" sz="1800" dirty="0"/>
              <a:t>concreción </a:t>
            </a:r>
            <a:r>
              <a:rPr lang="es-ES_tradnl" sz="1800" dirty="0" smtClean="0"/>
              <a:t>en planes específicos.</a:t>
            </a:r>
            <a:endParaRPr lang="es-ES_tradnl" sz="1800" dirty="0"/>
          </a:p>
          <a:p>
            <a:pPr marL="800100" lvl="1" indent="-342900" algn="just">
              <a:buFont typeface="+mj-lt"/>
              <a:buAutoNum type="alphaLcPeriod"/>
            </a:pPr>
            <a:r>
              <a:rPr lang="es-ES_tradnl" sz="1800" dirty="0" err="1" smtClean="0"/>
              <a:t>MinTIC</a:t>
            </a:r>
            <a:r>
              <a:rPr lang="es-ES_tradnl" sz="1800" dirty="0"/>
              <a:t>: sus responsabilidades abarcan a todos los niveles de la rama ejecutiva y a </a:t>
            </a:r>
            <a:r>
              <a:rPr lang="es-ES_tradnl" sz="1800" dirty="0" smtClean="0"/>
              <a:t>las </a:t>
            </a:r>
            <a:r>
              <a:rPr lang="es-ES_tradnl" sz="1800" dirty="0"/>
              <a:t>actividades que se incluyen en una iniciativa de apertura de datos y fomento de la reutilización.</a:t>
            </a:r>
          </a:p>
          <a:p>
            <a:pPr marL="800100" lvl="1" indent="-342900" algn="just">
              <a:buFont typeface="+mj-lt"/>
              <a:buAutoNum type="alphaLcPeriod"/>
            </a:pPr>
            <a:r>
              <a:rPr lang="es-ES_tradnl" sz="1800" dirty="0" smtClean="0"/>
              <a:t>Procuraduría </a:t>
            </a:r>
            <a:r>
              <a:rPr lang="es-ES_tradnl" sz="1800" dirty="0"/>
              <a:t>General de la Nación: con el establecimiento del índice de gobierno abierto (IGA)</a:t>
            </a:r>
            <a:r>
              <a:rPr lang="es-ES_tradnl" sz="1800" dirty="0" smtClean="0"/>
              <a:t>.</a:t>
            </a:r>
            <a:endParaRPr lang="es-ES_tradnl" sz="1800" dirty="0"/>
          </a:p>
          <a:p>
            <a:pPr marL="400050" algn="just"/>
            <a:r>
              <a:rPr lang="es-ES_tradnl" sz="2000" dirty="0" err="1"/>
              <a:t>MinTIC</a:t>
            </a:r>
            <a:r>
              <a:rPr lang="es-ES_tradnl" sz="2000" dirty="0"/>
              <a:t> tiene amplios poderes para llevar adelante la estrategia de Gobierno en Línea y, dentro de ella, la iniciativa de datos abiertos. El Viceministerio TI, adopta una posición </a:t>
            </a:r>
            <a:r>
              <a:rPr lang="es-ES_tradnl" sz="2000" dirty="0" smtClean="0"/>
              <a:t>de promotor </a:t>
            </a:r>
            <a:r>
              <a:rPr lang="es-ES_tradnl" sz="2000" dirty="0"/>
              <a:t>del desarrollo de la industria TI, </a:t>
            </a:r>
            <a:r>
              <a:rPr lang="es-ES_tradnl" sz="2000" dirty="0" smtClean="0"/>
              <a:t>y es responsable </a:t>
            </a:r>
            <a:r>
              <a:rPr lang="es-ES_tradnl" sz="2000" dirty="0"/>
              <a:t>en materia de información </a:t>
            </a:r>
            <a:r>
              <a:rPr lang="es-ES_tradnl" sz="2000" dirty="0" smtClean="0"/>
              <a:t>de </a:t>
            </a:r>
            <a:r>
              <a:rPr lang="es-ES_tradnl" sz="2000" dirty="0"/>
              <a:t>la administración pública. </a:t>
            </a:r>
          </a:p>
        </p:txBody>
      </p:sp>
    </p:spTree>
    <p:extLst>
      <p:ext uri="{BB962C8B-B14F-4D97-AF65-F5344CB8AC3E}">
        <p14:creationId xmlns:p14="http://schemas.microsoft.com/office/powerpoint/2010/main" val="1192347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p:spPr>
        <p:txBody>
          <a:bodyPr>
            <a:normAutofit/>
          </a:bodyPr>
          <a:lstStyle/>
          <a:p>
            <a:r>
              <a:rPr lang="es-ES" sz="6000" dirty="0" smtClean="0"/>
              <a:t>Metodología y enfoque</a:t>
            </a:r>
            <a:endParaRPr lang="es-ES" sz="6000" dirty="0"/>
          </a:p>
        </p:txBody>
      </p:sp>
    </p:spTree>
    <p:extLst>
      <p:ext uri="{BB962C8B-B14F-4D97-AF65-F5344CB8AC3E}">
        <p14:creationId xmlns:p14="http://schemas.microsoft.com/office/powerpoint/2010/main" val="2204328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73364"/>
          </a:xfrm>
        </p:spPr>
        <p:txBody>
          <a:bodyPr>
            <a:normAutofit fontScale="90000"/>
          </a:bodyPr>
          <a:lstStyle/>
          <a:p>
            <a:r>
              <a:rPr lang="es-ES_tradnl" dirty="0"/>
              <a:t>Estructuras institucionales, responsabilidades y capacidades en el Gobierno</a:t>
            </a:r>
            <a:endParaRPr lang="es-ES" dirty="0"/>
          </a:p>
        </p:txBody>
      </p:sp>
      <p:sp>
        <p:nvSpPr>
          <p:cNvPr id="3" name="Marcador de contenido 2"/>
          <p:cNvSpPr>
            <a:spLocks noGrp="1"/>
          </p:cNvSpPr>
          <p:nvPr>
            <p:ph idx="1"/>
          </p:nvPr>
        </p:nvSpPr>
        <p:spPr>
          <a:xfrm>
            <a:off x="530071" y="1173364"/>
            <a:ext cx="8229600" cy="5119926"/>
          </a:xfrm>
        </p:spPr>
        <p:txBody>
          <a:bodyPr vert="horz" lIns="91440" tIns="45720" rIns="91440" bIns="45720" rtlCol="0">
            <a:noAutofit/>
          </a:bodyPr>
          <a:lstStyle/>
          <a:p>
            <a:pPr marL="400050" algn="just"/>
            <a:r>
              <a:rPr lang="es-ES_tradnl" sz="2000" dirty="0"/>
              <a:t>L</a:t>
            </a:r>
            <a:r>
              <a:rPr lang="es-ES_tradnl" sz="2000" dirty="0" smtClean="0"/>
              <a:t>a </a:t>
            </a:r>
            <a:r>
              <a:rPr lang="es-ES_tradnl" sz="2000" dirty="0"/>
              <a:t>Viceministra TI ocupa </a:t>
            </a:r>
            <a:r>
              <a:rPr lang="es-ES_tradnl" sz="2000" dirty="0" smtClean="0"/>
              <a:t>el </a:t>
            </a:r>
            <a:r>
              <a:rPr lang="es-ES_tradnl" sz="2000" dirty="0"/>
              <a:t>puesto de Directora General de Información Nacional, que es el equivalente al rol de </a:t>
            </a:r>
            <a:r>
              <a:rPr lang="es-ES_tradnl" sz="2000" dirty="0" err="1"/>
              <a:t>Chief</a:t>
            </a:r>
            <a:r>
              <a:rPr lang="es-ES_tradnl" sz="2000" dirty="0"/>
              <a:t> Information </a:t>
            </a:r>
            <a:r>
              <a:rPr lang="es-ES_tradnl" sz="2000" dirty="0" err="1"/>
              <a:t>Officer</a:t>
            </a:r>
            <a:r>
              <a:rPr lang="es-ES_tradnl" sz="2000" dirty="0"/>
              <a:t> (CIO). E</a:t>
            </a:r>
            <a:r>
              <a:rPr lang="es-ES_tradnl" sz="2000" dirty="0" smtClean="0"/>
              <a:t>l nuevo PND 2014-2018 avanza en el fortalecimiento y extensión de la </a:t>
            </a:r>
            <a:r>
              <a:rPr lang="es-ES_tradnl" sz="2000" dirty="0"/>
              <a:t>red de CIOs, al crear esta figura en todas las entidades públicas. </a:t>
            </a:r>
            <a:endParaRPr lang="es-ES_tradnl" sz="2000" dirty="0" smtClean="0"/>
          </a:p>
          <a:p>
            <a:pPr marL="57150" indent="0" algn="just">
              <a:buNone/>
            </a:pPr>
            <a:endParaRPr lang="es-ES_tradnl" sz="2000" dirty="0"/>
          </a:p>
          <a:p>
            <a:pPr marL="400050" algn="just"/>
            <a:r>
              <a:rPr lang="es-ES_tradnl" sz="2000" dirty="0"/>
              <a:t>La Estrategia GEL, al amparo del Decreto 2573 de 2014, dota de objetivos la coordinación en temas TIC. La “Arquitectura TI” -bajo responsabilidad de </a:t>
            </a:r>
            <a:r>
              <a:rPr lang="es-ES_tradnl" sz="2000" dirty="0" err="1"/>
              <a:t>MinTIC</a:t>
            </a:r>
            <a:r>
              <a:rPr lang="es-ES_tradnl" sz="2000" dirty="0"/>
              <a:t>- es la estructura que ordena los conceptos y las estrategias, la columna vertebral del uso de tecnología, sobre la que las instituciones </a:t>
            </a:r>
            <a:r>
              <a:rPr lang="es-ES_tradnl" sz="2000" dirty="0" smtClean="0"/>
              <a:t>soportan </a:t>
            </a:r>
            <a:r>
              <a:rPr lang="es-ES_tradnl" sz="2000" dirty="0"/>
              <a:t>la gestión de TI. </a:t>
            </a:r>
            <a:endParaRPr lang="es-ES_tradnl" sz="2000" dirty="0" smtClean="0"/>
          </a:p>
          <a:p>
            <a:pPr marL="57150" indent="0" algn="just">
              <a:buNone/>
            </a:pPr>
            <a:endParaRPr lang="es-ES_tradnl" sz="2000" dirty="0" smtClean="0"/>
          </a:p>
          <a:p>
            <a:pPr marL="400050" algn="just"/>
            <a:r>
              <a:rPr lang="es-ES_tradnl" sz="2000" dirty="0"/>
              <a:t>R</a:t>
            </a:r>
            <a:r>
              <a:rPr lang="es-ES_tradnl" sz="2000" dirty="0" smtClean="0"/>
              <a:t>especto </a:t>
            </a:r>
            <a:r>
              <a:rPr lang="es-ES_tradnl" sz="2000" dirty="0"/>
              <a:t>a las políticas de sociedad de la información, Colombia ha demostrado alta capacidad de coordinar políticas transversales para el conjunto del país, mediante </a:t>
            </a:r>
            <a:r>
              <a:rPr lang="es-ES_tradnl" sz="2000" dirty="0" smtClean="0"/>
              <a:t>el Plan Vive Digital. </a:t>
            </a:r>
            <a:endParaRPr lang="es-ES_tradnl" sz="2000" dirty="0"/>
          </a:p>
        </p:txBody>
      </p:sp>
    </p:spTree>
    <p:extLst>
      <p:ext uri="{BB962C8B-B14F-4D97-AF65-F5344CB8AC3E}">
        <p14:creationId xmlns:p14="http://schemas.microsoft.com/office/powerpoint/2010/main" val="1279809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73364"/>
          </a:xfrm>
        </p:spPr>
        <p:txBody>
          <a:bodyPr>
            <a:normAutofit fontScale="90000"/>
          </a:bodyPr>
          <a:lstStyle/>
          <a:p>
            <a:r>
              <a:rPr lang="es-ES_tradnl" dirty="0"/>
              <a:t>Estructuras institucionales, responsabilidades y capacidades en el Gobierno</a:t>
            </a:r>
            <a:endParaRPr lang="es-ES" dirty="0"/>
          </a:p>
        </p:txBody>
      </p:sp>
      <p:sp>
        <p:nvSpPr>
          <p:cNvPr id="3" name="Marcador de contenido 2"/>
          <p:cNvSpPr>
            <a:spLocks noGrp="1"/>
          </p:cNvSpPr>
          <p:nvPr>
            <p:ph idx="1"/>
          </p:nvPr>
        </p:nvSpPr>
        <p:spPr>
          <a:xfrm>
            <a:off x="530071" y="1173364"/>
            <a:ext cx="8229600" cy="4824665"/>
          </a:xfrm>
        </p:spPr>
        <p:txBody>
          <a:bodyPr vert="horz" lIns="91440" tIns="45720" rIns="91440" bIns="45720" rtlCol="0">
            <a:noAutofit/>
          </a:bodyPr>
          <a:lstStyle/>
          <a:p>
            <a:pPr marL="400050" algn="just">
              <a:lnSpc>
                <a:spcPct val="110000"/>
              </a:lnSpc>
            </a:pPr>
            <a:r>
              <a:rPr lang="es-ES_tradnl" sz="2000" dirty="0" smtClean="0"/>
              <a:t>DANE destaca como agencia estadística de primer nivel en la región y ocupa un lugar fundamental para la iniciativa de datos abiertos, como experta en calidad de datos y como promotora de innovación.</a:t>
            </a:r>
          </a:p>
          <a:p>
            <a:pPr marL="400050" algn="just">
              <a:lnSpc>
                <a:spcPct val="110000"/>
              </a:lnSpc>
            </a:pPr>
            <a:r>
              <a:rPr lang="es-ES_tradnl" sz="2000" dirty="0" smtClean="0"/>
              <a:t>En </a:t>
            </a:r>
            <a:r>
              <a:rPr lang="es-ES_tradnl" sz="2000" dirty="0"/>
              <a:t>general, los ministerios con una función transversal son los que mejor entienden y más aplican los lineamientos de apertura de </a:t>
            </a:r>
            <a:r>
              <a:rPr lang="es-ES_tradnl" sz="2000" dirty="0" smtClean="0"/>
              <a:t>datos. Mientras que se aprecia menor adopción en los niveles </a:t>
            </a:r>
            <a:r>
              <a:rPr lang="es-ES_tradnl" sz="2000" dirty="0" err="1" smtClean="0"/>
              <a:t>subnacionales</a:t>
            </a:r>
            <a:r>
              <a:rPr lang="es-ES_tradnl" sz="2000" dirty="0" smtClean="0"/>
              <a:t>.</a:t>
            </a:r>
          </a:p>
          <a:p>
            <a:pPr marL="400050" algn="just">
              <a:lnSpc>
                <a:spcPct val="110000"/>
              </a:lnSpc>
            </a:pPr>
            <a:r>
              <a:rPr lang="es-ES_tradnl" sz="2000" dirty="0" smtClean="0"/>
              <a:t>Tanto </a:t>
            </a:r>
            <a:r>
              <a:rPr lang="es-ES_tradnl" sz="2000" dirty="0"/>
              <a:t>los líderes de Gobierno como los técnicos gubernamentales parten de una buena base de competencias digitales. </a:t>
            </a:r>
            <a:r>
              <a:rPr lang="es-ES_tradnl" sz="2000" dirty="0" smtClean="0"/>
              <a:t>Se observa una necesidad de una mayor capacitación </a:t>
            </a:r>
            <a:r>
              <a:rPr lang="es-ES_tradnl" sz="2000" dirty="0"/>
              <a:t>técnica en materia de </a:t>
            </a:r>
            <a:r>
              <a:rPr lang="es-ES_tradnl" sz="2000" dirty="0" smtClean="0"/>
              <a:t>datos.</a:t>
            </a:r>
            <a:endParaRPr lang="es-ES_tradnl" sz="2000" dirty="0"/>
          </a:p>
          <a:p>
            <a:pPr marL="400050" algn="just">
              <a:lnSpc>
                <a:spcPct val="110000"/>
              </a:lnSpc>
            </a:pPr>
            <a:r>
              <a:rPr lang="es-ES_tradnl" sz="2000" dirty="0" smtClean="0"/>
              <a:t>Todas </a:t>
            </a:r>
            <a:r>
              <a:rPr lang="es-ES_tradnl" sz="2000" dirty="0"/>
              <a:t>las instituciones tienen presencia en </a:t>
            </a:r>
            <a:r>
              <a:rPr lang="es-ES_tradnl" sz="2000" dirty="0" smtClean="0"/>
              <a:t>internet, </a:t>
            </a:r>
            <a:r>
              <a:rPr lang="es-ES_tradnl" sz="2000" dirty="0"/>
              <a:t>dentro de una nutrida red de portales institucionales, con una identidad corporativa clara. </a:t>
            </a:r>
            <a:r>
              <a:rPr lang="es-ES_tradnl" sz="2000" dirty="0" smtClean="0"/>
              <a:t>Se evidencia una necesidad de avanzar hacia la web </a:t>
            </a:r>
            <a:r>
              <a:rPr lang="es-ES_tradnl" sz="2000" dirty="0" err="1" smtClean="0"/>
              <a:t>multidispositivo</a:t>
            </a:r>
            <a:r>
              <a:rPr lang="es-ES_tradnl" sz="2000" dirty="0" smtClean="0"/>
              <a:t>.</a:t>
            </a:r>
          </a:p>
        </p:txBody>
      </p:sp>
    </p:spTree>
    <p:extLst>
      <p:ext uri="{BB962C8B-B14F-4D97-AF65-F5344CB8AC3E}">
        <p14:creationId xmlns:p14="http://schemas.microsoft.com/office/powerpoint/2010/main" val="634488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75777762"/>
              </p:ext>
            </p:extLst>
          </p:nvPr>
        </p:nvGraphicFramePr>
        <p:xfrm>
          <a:off x="296240" y="1475120"/>
          <a:ext cx="8432663" cy="4315460"/>
        </p:xfrm>
        <a:graphic>
          <a:graphicData uri="http://schemas.openxmlformats.org/drawingml/2006/table">
            <a:tbl>
              <a:tblPr firstRow="1" bandRow="1">
                <a:tableStyleId>{2D5ABB26-0587-4C30-8999-92F81FD0307C}</a:tableStyleId>
              </a:tblPr>
              <a:tblGrid>
                <a:gridCol w="4444041"/>
                <a:gridCol w="2083452"/>
                <a:gridCol w="1905170"/>
              </a:tblGrid>
              <a:tr h="315003">
                <a:tc>
                  <a:txBody>
                    <a:bodyPr/>
                    <a:lstStyle/>
                    <a:p>
                      <a:pPr>
                        <a:lnSpc>
                          <a:spcPct val="115000"/>
                        </a:lnSpc>
                        <a:spcAft>
                          <a:spcPts val="1000"/>
                        </a:spcAft>
                      </a:pPr>
                      <a:r>
                        <a:rPr lang="es-ES" sz="1800" b="1" dirty="0">
                          <a:effectLst/>
                          <a:latin typeface="Century Gothic"/>
                          <a:ea typeface="Calibri"/>
                          <a:cs typeface="Times New Roman"/>
                        </a:rPr>
                        <a:t>Ítems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1000"/>
                        </a:spcAft>
                      </a:pPr>
                      <a:r>
                        <a:rPr lang="es-ES" sz="1800" b="1">
                          <a:effectLst/>
                          <a:latin typeface="Century Gothic"/>
                          <a:ea typeface="Calibri"/>
                          <a:cs typeface="Times New Roman"/>
                        </a:rPr>
                        <a:t>Importancia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1000"/>
                        </a:spcAft>
                      </a:pPr>
                      <a:r>
                        <a:rPr lang="es-ES" sz="1800" b="1">
                          <a:effectLst/>
                          <a:latin typeface="Century Gothic"/>
                          <a:ea typeface="Calibri"/>
                          <a:cs typeface="Times New Roman"/>
                        </a:rPr>
                        <a:t>Evaluación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963129">
                <a:tc>
                  <a:txBody>
                    <a:bodyPr/>
                    <a:lstStyle/>
                    <a:p>
                      <a:pPr>
                        <a:lnSpc>
                          <a:spcPct val="115000"/>
                        </a:lnSpc>
                        <a:spcAft>
                          <a:spcPts val="0"/>
                        </a:spcAft>
                      </a:pPr>
                      <a:r>
                        <a:rPr lang="es-ES" sz="1600">
                          <a:effectLst/>
                          <a:latin typeface="Century Gothic"/>
                          <a:ea typeface="Calibri"/>
                          <a:cs typeface="Times New Roman"/>
                        </a:rPr>
                        <a:t>Agencia con capacidad, funciones y habilidades para ser líder en la planificación y ejecución de una iniciativa de Datos Abiertos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600">
                          <a:effectLst/>
                          <a:latin typeface="Century Gothic"/>
                          <a:ea typeface="Calibri"/>
                          <a:cs typeface="Times New Roman"/>
                        </a:rPr>
                        <a:t>Muy 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600">
                          <a:effectLst/>
                          <a:latin typeface="Century Gothic"/>
                          <a:ea typeface="Calibri"/>
                          <a:cs typeface="Times New Roman"/>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718372">
                <a:tc>
                  <a:txBody>
                    <a:bodyPr/>
                    <a:lstStyle/>
                    <a:p>
                      <a:pPr>
                        <a:lnSpc>
                          <a:spcPct val="115000"/>
                        </a:lnSpc>
                        <a:spcAft>
                          <a:spcPts val="0"/>
                        </a:spcAft>
                      </a:pPr>
                      <a:r>
                        <a:rPr lang="es-ES" sz="1600">
                          <a:effectLst/>
                          <a:latin typeface="Century Gothic"/>
                          <a:ea typeface="Calibri"/>
                          <a:cs typeface="Times New Roman"/>
                        </a:rPr>
                        <a:t>CIO, CTO o posiciones oficiales permanentes dedicadas a la gestión de datos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600">
                          <a:effectLst/>
                          <a:latin typeface="Century Gothic"/>
                          <a:ea typeface="Calibri"/>
                          <a:cs typeface="Times New Roman"/>
                        </a:rPr>
                        <a:t>Medio 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600">
                          <a:effectLst/>
                          <a:latin typeface="Century Gothic"/>
                          <a:ea typeface="Calibri"/>
                          <a:cs typeface="Times New Roman"/>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r>
              <a:tr h="478673">
                <a:tc>
                  <a:txBody>
                    <a:bodyPr/>
                    <a:lstStyle/>
                    <a:p>
                      <a:pPr>
                        <a:lnSpc>
                          <a:spcPct val="115000"/>
                        </a:lnSpc>
                        <a:spcAft>
                          <a:spcPts val="0"/>
                        </a:spcAft>
                      </a:pPr>
                      <a:r>
                        <a:rPr lang="es-ES" sz="1600">
                          <a:effectLst/>
                          <a:latin typeface="Century Gothic"/>
                          <a:ea typeface="Calibri"/>
                          <a:cs typeface="Times New Roman"/>
                        </a:rPr>
                        <a:t>Mecanismos inter- institucionales para coordinar temas de TIC</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600">
                          <a:effectLst/>
                          <a:latin typeface="Century Gothic"/>
                          <a:ea typeface="Calibri"/>
                          <a:cs typeface="Times New Roman"/>
                        </a:rPr>
                        <a:t>Medio 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600">
                          <a:effectLst/>
                          <a:latin typeface="Century Gothic"/>
                          <a:ea typeface="Calibri"/>
                          <a:cs typeface="Times New Roman"/>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18372">
                <a:tc>
                  <a:txBody>
                    <a:bodyPr/>
                    <a:lstStyle/>
                    <a:p>
                      <a:pPr>
                        <a:lnSpc>
                          <a:spcPct val="115000"/>
                        </a:lnSpc>
                        <a:spcAft>
                          <a:spcPts val="0"/>
                        </a:spcAft>
                      </a:pPr>
                      <a:r>
                        <a:rPr lang="es-ES" sz="1600">
                          <a:effectLst/>
                          <a:latin typeface="Century Gothic"/>
                          <a:ea typeface="Calibri"/>
                          <a:cs typeface="Times New Roman"/>
                        </a:rPr>
                        <a:t>Procesos para medir el desempeño de las agencias o la calidad de la prestación de servicios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600">
                          <a:effectLst/>
                          <a:latin typeface="Century Gothic"/>
                          <a:ea typeface="Calibri"/>
                          <a:cs typeface="Times New Roman"/>
                        </a:rPr>
                        <a:t>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600" dirty="0">
                          <a:effectLst/>
                          <a:latin typeface="Century Gothic"/>
                          <a:ea typeface="Calibri"/>
                          <a:cs typeface="Times New Roman"/>
                        </a:rPr>
                        <a:t>Verde</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r>
            </a:tbl>
          </a:graphicData>
        </a:graphic>
      </p:graphicFrame>
      <p:sp>
        <p:nvSpPr>
          <p:cNvPr id="3" name="Título 1"/>
          <p:cNvSpPr txBox="1">
            <a:spLocks/>
          </p:cNvSpPr>
          <p:nvPr/>
        </p:nvSpPr>
        <p:spPr>
          <a:xfrm>
            <a:off x="0" y="0"/>
            <a:ext cx="9144000" cy="952500"/>
          </a:xfrm>
          <a:prstGeom prst="rect">
            <a:avLst/>
          </a:prstGeom>
          <a:solidFill>
            <a:schemeClr val="accent1">
              <a:lumMod val="75000"/>
            </a:schemeClr>
          </a:solidFill>
        </p:spPr>
        <p:txBody>
          <a:bodyPr>
            <a:normAutofit/>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a:t>Estructuras </a:t>
            </a:r>
            <a:r>
              <a:rPr lang="es-ES" dirty="0" smtClean="0"/>
              <a:t>Institucionales (I)</a:t>
            </a:r>
            <a:endParaRPr lang="es-ES" dirty="0"/>
          </a:p>
        </p:txBody>
      </p:sp>
    </p:spTree>
    <p:extLst>
      <p:ext uri="{BB962C8B-B14F-4D97-AF65-F5344CB8AC3E}">
        <p14:creationId xmlns:p14="http://schemas.microsoft.com/office/powerpoint/2010/main" val="1812520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734001167"/>
              </p:ext>
            </p:extLst>
          </p:nvPr>
        </p:nvGraphicFramePr>
        <p:xfrm>
          <a:off x="172616" y="1654495"/>
          <a:ext cx="8289954" cy="3819912"/>
        </p:xfrm>
        <a:graphic>
          <a:graphicData uri="http://schemas.openxmlformats.org/drawingml/2006/table">
            <a:tbl>
              <a:tblPr firstRow="1" bandRow="1">
                <a:tableStyleId>{2D5ABB26-0587-4C30-8999-92F81FD0307C}</a:tableStyleId>
              </a:tblPr>
              <a:tblGrid>
                <a:gridCol w="4368833"/>
                <a:gridCol w="2048193"/>
                <a:gridCol w="1872928"/>
              </a:tblGrid>
              <a:tr h="315003">
                <a:tc>
                  <a:txBody>
                    <a:bodyPr/>
                    <a:lstStyle/>
                    <a:p>
                      <a:pPr>
                        <a:lnSpc>
                          <a:spcPct val="115000"/>
                        </a:lnSpc>
                        <a:spcAft>
                          <a:spcPts val="1000"/>
                        </a:spcAft>
                      </a:pPr>
                      <a:r>
                        <a:rPr lang="es-ES" sz="1600" b="1" dirty="0">
                          <a:effectLst/>
                          <a:latin typeface="Century Gothic"/>
                          <a:ea typeface="Calibri"/>
                          <a:cs typeface="Times New Roman"/>
                        </a:rPr>
                        <a:t>Ítems</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1000"/>
                        </a:spcAft>
                      </a:pPr>
                      <a:r>
                        <a:rPr lang="es-ES" sz="1600" b="1">
                          <a:effectLst/>
                          <a:latin typeface="Century Gothic"/>
                          <a:ea typeface="Calibri"/>
                          <a:cs typeface="Times New Roman"/>
                        </a:rPr>
                        <a:t>Importancia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1000"/>
                        </a:spcAft>
                      </a:pPr>
                      <a:r>
                        <a:rPr lang="es-ES" sz="1600" b="1">
                          <a:effectLst/>
                          <a:latin typeface="Century Gothic"/>
                          <a:ea typeface="Calibri"/>
                          <a:cs typeface="Times New Roman"/>
                        </a:rPr>
                        <a:t>Evaluación</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81544">
                <a:tc>
                  <a:txBody>
                    <a:bodyPr/>
                    <a:lstStyle/>
                    <a:p>
                      <a:pPr>
                        <a:lnSpc>
                          <a:spcPct val="115000"/>
                        </a:lnSpc>
                        <a:spcAft>
                          <a:spcPts val="0"/>
                        </a:spcAft>
                      </a:pPr>
                      <a:r>
                        <a:rPr lang="es-ES" sz="1400" dirty="0">
                          <a:effectLst/>
                          <a:latin typeface="Century Gothic"/>
                          <a:ea typeface="Calibri"/>
                          <a:cs typeface="Times New Roman"/>
                        </a:rPr>
                        <a:t>Organismo responsable de los datos o estadísticas</a:t>
                      </a:r>
                      <a:endParaRPr lang="es-ES" sz="20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400">
                          <a:effectLst/>
                          <a:latin typeface="Century Gothic"/>
                          <a:ea typeface="Calibri"/>
                          <a:cs typeface="Times New Roman"/>
                        </a:rPr>
                        <a:t>Media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400">
                          <a:effectLst/>
                          <a:latin typeface="Century Gothic"/>
                          <a:ea typeface="Calibri"/>
                          <a:cs typeface="Times New Roman"/>
                        </a:rPr>
                        <a:t>Verde</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r>
              <a:tr h="838744">
                <a:tc>
                  <a:txBody>
                    <a:bodyPr/>
                    <a:lstStyle/>
                    <a:p>
                      <a:pPr>
                        <a:lnSpc>
                          <a:spcPct val="115000"/>
                        </a:lnSpc>
                        <a:spcAft>
                          <a:spcPts val="0"/>
                        </a:spcAft>
                      </a:pPr>
                      <a:r>
                        <a:rPr lang="es-ES" sz="1400">
                          <a:effectLst/>
                          <a:latin typeface="Century Gothic"/>
                          <a:ea typeface="Calibri"/>
                          <a:cs typeface="Times New Roman"/>
                        </a:rPr>
                        <a:t>Agencias o ministerios más preocupados con la apertura de los datos, y cuál es la base de su preocupación</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400">
                          <a:effectLst/>
                          <a:latin typeface="Century Gothic"/>
                          <a:ea typeface="Calibri"/>
                          <a:cs typeface="Times New Roman"/>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400">
                          <a:effectLst/>
                          <a:latin typeface="Century Gothic"/>
                          <a:ea typeface="Calibri"/>
                          <a:cs typeface="Times New Roman"/>
                        </a:rPr>
                        <a:t>Amarillo</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658709">
                <a:tc>
                  <a:txBody>
                    <a:bodyPr/>
                    <a:lstStyle/>
                    <a:p>
                      <a:pPr>
                        <a:lnSpc>
                          <a:spcPct val="115000"/>
                        </a:lnSpc>
                        <a:spcAft>
                          <a:spcPts val="0"/>
                        </a:spcAft>
                      </a:pPr>
                      <a:r>
                        <a:rPr lang="es-ES" sz="1400">
                          <a:effectLst/>
                          <a:latin typeface="Century Gothic"/>
                          <a:ea typeface="Calibri"/>
                          <a:cs typeface="Times New Roman"/>
                        </a:rPr>
                        <a:t>Base de habilidades TIC entre los líderes del gobierno y los funcionarios públicos</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400">
                          <a:effectLst/>
                          <a:latin typeface="Century Gothic"/>
                          <a:ea typeface="Calibri"/>
                          <a:cs typeface="Times New Roman"/>
                        </a:rPr>
                        <a:t>Alta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400">
                          <a:effectLst/>
                          <a:latin typeface="Century Gothic"/>
                          <a:ea typeface="Calibri"/>
                          <a:cs typeface="Times New Roman"/>
                        </a:rPr>
                        <a:t>Amarillo</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636787">
                <a:tc>
                  <a:txBody>
                    <a:bodyPr/>
                    <a:lstStyle/>
                    <a:p>
                      <a:pPr>
                        <a:lnSpc>
                          <a:spcPct val="115000"/>
                        </a:lnSpc>
                        <a:spcAft>
                          <a:spcPts val="0"/>
                        </a:spcAft>
                      </a:pPr>
                      <a:r>
                        <a:rPr lang="es-ES" sz="1400">
                          <a:effectLst/>
                          <a:latin typeface="Century Gothic"/>
                          <a:ea typeface="Calibri"/>
                          <a:cs typeface="Times New Roman"/>
                        </a:rPr>
                        <a:t>Presencia del gobierno en internet</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s-ES" sz="1400">
                          <a:effectLst/>
                          <a:latin typeface="Century Gothic"/>
                          <a:ea typeface="Calibri"/>
                          <a:cs typeface="Times New Roman"/>
                        </a:rPr>
                        <a:t>Media</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0"/>
                        </a:spcAft>
                      </a:pPr>
                      <a:r>
                        <a:rPr lang="es-ES" sz="1400">
                          <a:effectLst/>
                          <a:latin typeface="Century Gothic"/>
                          <a:ea typeface="Calibri"/>
                          <a:cs typeface="Times New Roman"/>
                        </a:rPr>
                        <a:t>Amarillo</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298636">
                <a:tc>
                  <a:txBody>
                    <a:bodyPr/>
                    <a:lstStyle/>
                    <a:p>
                      <a:pPr algn="just">
                        <a:lnSpc>
                          <a:spcPct val="115000"/>
                        </a:lnSpc>
                        <a:spcAft>
                          <a:spcPts val="1000"/>
                        </a:spcAft>
                      </a:pPr>
                      <a:r>
                        <a:rPr lang="es-ES" sz="1400" b="1">
                          <a:effectLst/>
                          <a:latin typeface="Century Gothic"/>
                          <a:ea typeface="Calibri"/>
                          <a:cs typeface="Times New Roman"/>
                        </a:rPr>
                        <a:t>GLOBAL</a:t>
                      </a:r>
                      <a:endParaRPr lang="es-ES" sz="20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s-ES" sz="1400" b="1">
                          <a:effectLst/>
                          <a:latin typeface="Century Gothic"/>
                          <a:ea typeface="Calibri"/>
                          <a:cs typeface="Times New Roman"/>
                        </a:rPr>
                        <a:t>Alta</a:t>
                      </a:r>
                      <a:endParaRPr lang="es-ES" sz="2000" b="1">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15000"/>
                        </a:lnSpc>
                        <a:spcAft>
                          <a:spcPts val="1000"/>
                        </a:spcAft>
                      </a:pPr>
                      <a:r>
                        <a:rPr lang="es-ES" sz="1400" b="1" dirty="0">
                          <a:effectLst/>
                          <a:latin typeface="Century Gothic"/>
                          <a:ea typeface="Calibri"/>
                          <a:cs typeface="Times New Roman"/>
                        </a:rPr>
                        <a:t>Amarillo</a:t>
                      </a:r>
                      <a:endParaRPr lang="es-ES" sz="2000" b="1"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sp>
        <p:nvSpPr>
          <p:cNvPr id="3" name="Título 1"/>
          <p:cNvSpPr txBox="1">
            <a:spLocks/>
          </p:cNvSpPr>
          <p:nvPr/>
        </p:nvSpPr>
        <p:spPr>
          <a:xfrm>
            <a:off x="0" y="0"/>
            <a:ext cx="9144000" cy="952500"/>
          </a:xfrm>
          <a:prstGeom prst="rect">
            <a:avLst/>
          </a:prstGeom>
          <a:solidFill>
            <a:schemeClr val="accent1">
              <a:lumMod val="75000"/>
            </a:schemeClr>
          </a:solidFill>
        </p:spPr>
        <p:txBody>
          <a:bodyPr>
            <a:normAutofit/>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a:t>Estructuras </a:t>
            </a:r>
            <a:r>
              <a:rPr lang="es-ES" dirty="0" smtClean="0"/>
              <a:t>Institucionales (II)</a:t>
            </a:r>
            <a:endParaRPr lang="es-ES" dirty="0"/>
          </a:p>
        </p:txBody>
      </p:sp>
    </p:spTree>
    <p:extLst>
      <p:ext uri="{BB962C8B-B14F-4D97-AF65-F5344CB8AC3E}">
        <p14:creationId xmlns:p14="http://schemas.microsoft.com/office/powerpoint/2010/main" val="1643846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Gestión y Disponibilidad de Datos </a:t>
            </a:r>
            <a:r>
              <a:rPr lang="es-ES_tradnl" dirty="0" smtClean="0"/>
              <a:t>Públicos </a:t>
            </a:r>
            <a:r>
              <a:rPr lang="es-ES" dirty="0" smtClean="0"/>
              <a:t>(1)</a:t>
            </a:r>
            <a:endParaRPr lang="es-ES" dirty="0"/>
          </a:p>
        </p:txBody>
      </p:sp>
      <p:sp>
        <p:nvSpPr>
          <p:cNvPr id="3" name="Marcador de contenido 2"/>
          <p:cNvSpPr>
            <a:spLocks noGrp="1"/>
          </p:cNvSpPr>
          <p:nvPr>
            <p:ph idx="1"/>
          </p:nvPr>
        </p:nvSpPr>
        <p:spPr>
          <a:xfrm>
            <a:off x="457200" y="1266796"/>
            <a:ext cx="8360182" cy="4516116"/>
          </a:xfrm>
        </p:spPr>
        <p:txBody>
          <a:bodyPr vert="horz" lIns="91440" tIns="45720" rIns="91440" bIns="45720" rtlCol="0">
            <a:noAutofit/>
          </a:bodyPr>
          <a:lstStyle/>
          <a:p>
            <a:pPr algn="just">
              <a:lnSpc>
                <a:spcPct val="90000"/>
              </a:lnSpc>
            </a:pPr>
            <a:r>
              <a:rPr lang="es-ES_tradnl" sz="2000" dirty="0"/>
              <a:t>Datos abiertos es un componente fundamental de la estrategia de </a:t>
            </a:r>
            <a:r>
              <a:rPr lang="es-ES_tradnl" sz="2000" dirty="0" smtClean="0"/>
              <a:t>GEL, y establece </a:t>
            </a:r>
            <a:r>
              <a:rPr lang="es-ES_tradnl" sz="2000" dirty="0"/>
              <a:t>los elementos </a:t>
            </a:r>
            <a:r>
              <a:rPr lang="es-ES_tradnl" sz="2000" dirty="0" smtClean="0"/>
              <a:t>necesarios </a:t>
            </a:r>
            <a:r>
              <a:rPr lang="es-ES_tradnl" sz="2000" dirty="0"/>
              <a:t>para lograr el objetivo de disponer de datos en línea para su reutilización: </a:t>
            </a:r>
            <a:r>
              <a:rPr lang="es-ES_tradnl" sz="2000" dirty="0" smtClean="0"/>
              <a:t>identificación </a:t>
            </a:r>
            <a:r>
              <a:rPr lang="es-ES_tradnl" sz="2000" dirty="0"/>
              <a:t>de orígenes de datos, caracterización de usuarios de información, interoperabilidad, diálogo permanente y fomento de la reutilización</a:t>
            </a:r>
            <a:r>
              <a:rPr lang="es-ES_tradnl" sz="2000" dirty="0" smtClean="0"/>
              <a:t>.</a:t>
            </a:r>
          </a:p>
          <a:p>
            <a:pPr algn="just">
              <a:lnSpc>
                <a:spcPct val="90000"/>
              </a:lnSpc>
            </a:pPr>
            <a:endParaRPr lang="es-ES_tradnl" sz="2000" dirty="0"/>
          </a:p>
          <a:p>
            <a:pPr algn="just">
              <a:lnSpc>
                <a:spcPct val="90000"/>
              </a:lnSpc>
            </a:pPr>
            <a:r>
              <a:rPr lang="es-ES" sz="2000" dirty="0" err="1"/>
              <a:t>MinTIC</a:t>
            </a:r>
            <a:r>
              <a:rPr lang="es-ES" sz="2000" dirty="0"/>
              <a:t> ha sentado sólidas bases para afianzar la evolución de la iniciativa de datos abiertos: estrategia, normatividad, marcos de referencia, financiación y acompañamiento para la cofinanciación de proyectos, generación de capacidades y herramientas de apoyo, gestión de talento, hoja de ruta de proyectos transversales, monitoreo y sello de excelencia de </a:t>
            </a:r>
            <a:r>
              <a:rPr lang="es-ES" sz="2000" dirty="0" smtClean="0"/>
              <a:t>GEL, </a:t>
            </a:r>
            <a:r>
              <a:rPr lang="es-ES" sz="2000" dirty="0"/>
              <a:t>portal de datos abiertos y tienda de </a:t>
            </a:r>
            <a:r>
              <a:rPr lang="es-ES" sz="2000" dirty="0" smtClean="0"/>
              <a:t>aplicaciones</a:t>
            </a:r>
            <a:r>
              <a:rPr lang="es-ES_tradnl" sz="2000" dirty="0" smtClean="0"/>
              <a:t>.</a:t>
            </a:r>
          </a:p>
          <a:p>
            <a:pPr algn="just">
              <a:lnSpc>
                <a:spcPct val="90000"/>
              </a:lnSpc>
            </a:pPr>
            <a:endParaRPr lang="es-ES_tradnl" sz="2000" dirty="0" smtClean="0"/>
          </a:p>
          <a:p>
            <a:pPr algn="just">
              <a:lnSpc>
                <a:spcPct val="90000"/>
              </a:lnSpc>
            </a:pPr>
            <a:r>
              <a:rPr lang="es-ES_tradnl" sz="2000" dirty="0"/>
              <a:t>La estrategia establece metas </a:t>
            </a:r>
            <a:r>
              <a:rPr lang="es-ES_tradnl" sz="2000" dirty="0" smtClean="0"/>
              <a:t>para </a:t>
            </a:r>
            <a:r>
              <a:rPr lang="es-ES_tradnl" sz="2000" dirty="0"/>
              <a:t>la implementación de la iniciativa a corto y medio plazo en las entidades del orden nacional y territorial. Sin embargo, sólo la cuarta parte de las más de 500 entidades, exponen más de un conjunto de datos.</a:t>
            </a:r>
          </a:p>
          <a:p>
            <a:pPr algn="just">
              <a:lnSpc>
                <a:spcPct val="90000"/>
              </a:lnSpc>
            </a:pPr>
            <a:endParaRPr lang="es-ES_tradnl" sz="2000" dirty="0"/>
          </a:p>
          <a:p>
            <a:pPr algn="just">
              <a:lnSpc>
                <a:spcPct val="90000"/>
              </a:lnSpc>
            </a:pPr>
            <a:endParaRPr lang="es-ES_tradnl" sz="2000" dirty="0" smtClean="0"/>
          </a:p>
        </p:txBody>
      </p:sp>
    </p:spTree>
    <p:extLst>
      <p:ext uri="{BB962C8B-B14F-4D97-AF65-F5344CB8AC3E}">
        <p14:creationId xmlns:p14="http://schemas.microsoft.com/office/powerpoint/2010/main" val="4280041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Gestión y Disponibilidad de Datos Públicos </a:t>
            </a:r>
            <a:r>
              <a:rPr lang="es-ES" dirty="0" smtClean="0"/>
              <a:t>(2)</a:t>
            </a:r>
            <a:endParaRPr lang="es-ES" dirty="0"/>
          </a:p>
        </p:txBody>
      </p:sp>
      <p:sp>
        <p:nvSpPr>
          <p:cNvPr id="3" name="Marcador de contenido 2"/>
          <p:cNvSpPr>
            <a:spLocks noGrp="1"/>
          </p:cNvSpPr>
          <p:nvPr>
            <p:ph idx="1"/>
          </p:nvPr>
        </p:nvSpPr>
        <p:spPr>
          <a:xfrm>
            <a:off x="51833" y="925767"/>
            <a:ext cx="9045188" cy="5047852"/>
          </a:xfrm>
        </p:spPr>
        <p:txBody>
          <a:bodyPr vert="horz" lIns="91440" tIns="45720" rIns="91440" bIns="45720" rtlCol="0">
            <a:noAutofit/>
          </a:bodyPr>
          <a:lstStyle/>
          <a:p>
            <a:pPr algn="just">
              <a:lnSpc>
                <a:spcPct val="90000"/>
              </a:lnSpc>
              <a:spcAft>
                <a:spcPts val="600"/>
              </a:spcAft>
            </a:pPr>
            <a:r>
              <a:rPr lang="es-ES" sz="2000" dirty="0" smtClean="0"/>
              <a:t>A </a:t>
            </a:r>
            <a:r>
              <a:rPr lang="es-ES" sz="2000" dirty="0"/>
              <a:t>pesar de la obligatoriedad que tienen las entidades de cumplir con el mandato legal de apertura de datos, el cometido se lleva a cabo </a:t>
            </a:r>
            <a:r>
              <a:rPr lang="es-ES" sz="2000" dirty="0" smtClean="0"/>
              <a:t>con lentitud </a:t>
            </a:r>
            <a:r>
              <a:rPr lang="es-ES" sz="2000" dirty="0"/>
              <a:t>y falta de </a:t>
            </a:r>
            <a:r>
              <a:rPr lang="es-ES" sz="2000" dirty="0" smtClean="0"/>
              <a:t>interés.</a:t>
            </a:r>
            <a:r>
              <a:rPr lang="es-ES_tradnl" sz="2000" dirty="0" smtClean="0"/>
              <a:t> </a:t>
            </a:r>
            <a:r>
              <a:rPr lang="es-ES" sz="2000" dirty="0"/>
              <a:t> </a:t>
            </a:r>
            <a:endParaRPr lang="es-ES" sz="2000" dirty="0" smtClean="0"/>
          </a:p>
          <a:p>
            <a:pPr algn="just">
              <a:lnSpc>
                <a:spcPct val="90000"/>
              </a:lnSpc>
              <a:spcAft>
                <a:spcPts val="600"/>
              </a:spcAft>
            </a:pPr>
            <a:r>
              <a:rPr lang="es-ES" sz="2000" dirty="0" smtClean="0"/>
              <a:t>Las </a:t>
            </a:r>
            <a:r>
              <a:rPr lang="es-ES" sz="2000" dirty="0"/>
              <a:t>entidades compilan y actualmente publican gran cantidad de datos en formatos estructurados en sus portales </a:t>
            </a:r>
            <a:r>
              <a:rPr lang="es-ES" sz="2000" dirty="0" smtClean="0"/>
              <a:t>corporativos, que constituyen una gran oportunidad para incrementar la disponibilidad de datos y la reutilización.</a:t>
            </a:r>
            <a:endParaRPr lang="es-ES_tradnl" sz="2000" dirty="0" smtClean="0"/>
          </a:p>
          <a:p>
            <a:pPr algn="just">
              <a:lnSpc>
                <a:spcPct val="90000"/>
              </a:lnSpc>
              <a:spcAft>
                <a:spcPts val="600"/>
              </a:spcAft>
            </a:pPr>
            <a:r>
              <a:rPr lang="es-ES_tradnl" sz="2000" dirty="0" smtClean="0"/>
              <a:t>Relevante suma de capacidades técnicas para una Iniciativa más eficiente:</a:t>
            </a:r>
          </a:p>
          <a:p>
            <a:pPr lvl="1" algn="just">
              <a:lnSpc>
                <a:spcPct val="90000"/>
              </a:lnSpc>
              <a:spcAft>
                <a:spcPts val="600"/>
              </a:spcAft>
            </a:pPr>
            <a:r>
              <a:rPr lang="es-ES_tradnl" sz="1600" b="1" dirty="0" smtClean="0"/>
              <a:t>DANE</a:t>
            </a:r>
            <a:r>
              <a:rPr lang="es-ES_tradnl" sz="1600" dirty="0" smtClean="0"/>
              <a:t> </a:t>
            </a:r>
            <a:r>
              <a:rPr lang="es-ES_tradnl" sz="1600" dirty="0"/>
              <a:t>destaca por la capacidad de proceso, organización, depuración y publicación de información estadística; </a:t>
            </a:r>
            <a:endParaRPr lang="es-ES_tradnl" sz="1600" dirty="0" smtClean="0"/>
          </a:p>
          <a:p>
            <a:pPr lvl="1" algn="just">
              <a:lnSpc>
                <a:spcPct val="90000"/>
              </a:lnSpc>
              <a:spcAft>
                <a:spcPts val="600"/>
              </a:spcAft>
            </a:pPr>
            <a:r>
              <a:rPr lang="es-ES_tradnl" sz="1600" b="1" dirty="0" smtClean="0"/>
              <a:t>AGN</a:t>
            </a:r>
            <a:r>
              <a:rPr lang="es-ES_tradnl" sz="1600" dirty="0" smtClean="0"/>
              <a:t> </a:t>
            </a:r>
            <a:r>
              <a:rPr lang="es-ES_tradnl" sz="1600" dirty="0"/>
              <a:t>posee las capacidades técnicas necesarias para implementar vocabularios y taxonomías de referencia; </a:t>
            </a:r>
            <a:endParaRPr lang="es-ES_tradnl" sz="1600" dirty="0" smtClean="0"/>
          </a:p>
          <a:p>
            <a:pPr lvl="1" algn="just">
              <a:lnSpc>
                <a:spcPct val="90000"/>
              </a:lnSpc>
              <a:spcAft>
                <a:spcPts val="600"/>
              </a:spcAft>
            </a:pPr>
            <a:r>
              <a:rPr lang="es-ES_tradnl" sz="1600" b="1" dirty="0" smtClean="0"/>
              <a:t>IGAC </a:t>
            </a:r>
            <a:r>
              <a:rPr lang="es-ES_tradnl" sz="1600" b="1" dirty="0"/>
              <a:t>e IDEAM </a:t>
            </a:r>
            <a:r>
              <a:rPr lang="es-ES_tradnl" sz="1600" dirty="0"/>
              <a:t>son entidades especializadas en el tratamiento y publicación de información de contenido geo-referenciado; </a:t>
            </a:r>
            <a:endParaRPr lang="es-ES_tradnl" sz="1600" dirty="0" smtClean="0"/>
          </a:p>
          <a:p>
            <a:pPr lvl="1" algn="just">
              <a:lnSpc>
                <a:spcPct val="90000"/>
              </a:lnSpc>
              <a:spcAft>
                <a:spcPts val="600"/>
              </a:spcAft>
            </a:pPr>
            <a:r>
              <a:rPr lang="es-ES_tradnl" sz="1600" b="1" dirty="0" smtClean="0"/>
              <a:t>Colombia Compra Eficiente </a:t>
            </a:r>
            <a:r>
              <a:rPr lang="es-ES_tradnl" sz="1600" dirty="0"/>
              <a:t>es una entidad comprometida con los estándares internacionales en materia de e-</a:t>
            </a:r>
            <a:r>
              <a:rPr lang="es-ES_tradnl" sz="1600" dirty="0" err="1"/>
              <a:t>procurement</a:t>
            </a:r>
            <a:r>
              <a:rPr lang="es-ES_tradnl" sz="1600" dirty="0"/>
              <a:t>; </a:t>
            </a:r>
            <a:endParaRPr lang="es-ES_tradnl" sz="1600" dirty="0" smtClean="0"/>
          </a:p>
          <a:p>
            <a:pPr lvl="1" algn="just">
              <a:lnSpc>
                <a:spcPct val="90000"/>
              </a:lnSpc>
              <a:spcAft>
                <a:spcPts val="600"/>
              </a:spcAft>
            </a:pPr>
            <a:r>
              <a:rPr lang="es-ES_tradnl" sz="1600" b="1" dirty="0" smtClean="0"/>
              <a:t>Dirección </a:t>
            </a:r>
            <a:r>
              <a:rPr lang="es-ES_tradnl" sz="1600" b="1" dirty="0"/>
              <a:t>de Investigación de Protección de Datos Personale</a:t>
            </a:r>
            <a:r>
              <a:rPr lang="es-ES_tradnl" sz="1600" dirty="0"/>
              <a:t>s es un aliado importante para </a:t>
            </a:r>
            <a:r>
              <a:rPr lang="es-ES_tradnl" sz="1600" dirty="0" smtClean="0"/>
              <a:t>asegurar el derecho a </a:t>
            </a:r>
            <a:r>
              <a:rPr lang="es-ES_tradnl" sz="1600" dirty="0"/>
              <a:t>la </a:t>
            </a:r>
            <a:r>
              <a:rPr lang="es-ES_tradnl" sz="1600" dirty="0" smtClean="0"/>
              <a:t>privacidad.</a:t>
            </a:r>
            <a:endParaRPr lang="es-ES_tradnl" sz="1600" dirty="0"/>
          </a:p>
          <a:p>
            <a:pPr algn="just">
              <a:lnSpc>
                <a:spcPct val="90000"/>
              </a:lnSpc>
              <a:spcAft>
                <a:spcPts val="600"/>
              </a:spcAft>
            </a:pPr>
            <a:endParaRPr lang="es-ES" sz="2000" dirty="0"/>
          </a:p>
          <a:p>
            <a:pPr algn="just">
              <a:lnSpc>
                <a:spcPct val="90000"/>
              </a:lnSpc>
              <a:spcAft>
                <a:spcPts val="600"/>
              </a:spcAft>
            </a:pPr>
            <a:endParaRPr lang="es-ES_tradnl" sz="2000" dirty="0" smtClean="0"/>
          </a:p>
        </p:txBody>
      </p:sp>
    </p:spTree>
    <p:extLst>
      <p:ext uri="{BB962C8B-B14F-4D97-AF65-F5344CB8AC3E}">
        <p14:creationId xmlns:p14="http://schemas.microsoft.com/office/powerpoint/2010/main" val="2434391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Gestión y Disponibilidad de Datos Públicos </a:t>
            </a:r>
            <a:r>
              <a:rPr lang="es-ES" dirty="0" smtClean="0"/>
              <a:t>(3)</a:t>
            </a:r>
            <a:endParaRPr lang="es-ES" dirty="0"/>
          </a:p>
        </p:txBody>
      </p:sp>
      <p:sp>
        <p:nvSpPr>
          <p:cNvPr id="3" name="Marcador de contenido 2"/>
          <p:cNvSpPr>
            <a:spLocks noGrp="1"/>
          </p:cNvSpPr>
          <p:nvPr>
            <p:ph idx="1"/>
          </p:nvPr>
        </p:nvSpPr>
        <p:spPr>
          <a:xfrm>
            <a:off x="457200" y="1353381"/>
            <a:ext cx="8360182" cy="4643140"/>
          </a:xfrm>
        </p:spPr>
        <p:txBody>
          <a:bodyPr vert="horz" lIns="91440" tIns="45720" rIns="91440" bIns="45720" rtlCol="0">
            <a:noAutofit/>
          </a:bodyPr>
          <a:lstStyle/>
          <a:p>
            <a:pPr algn="just">
              <a:lnSpc>
                <a:spcPct val="90000"/>
              </a:lnSpc>
            </a:pPr>
            <a:r>
              <a:rPr lang="es-ES" sz="2000" dirty="0" smtClean="0"/>
              <a:t>La </a:t>
            </a:r>
            <a:r>
              <a:rPr lang="es-ES" sz="2000" dirty="0"/>
              <a:t>actualización de la plataforma de publicación de datos proporcionará un marco de reutilización de la información a la altura de las mejores prácticas </a:t>
            </a:r>
            <a:r>
              <a:rPr lang="es-ES" sz="2000" dirty="0" smtClean="0"/>
              <a:t>internacionales.</a:t>
            </a:r>
          </a:p>
          <a:p>
            <a:pPr algn="just">
              <a:lnSpc>
                <a:spcPct val="90000"/>
              </a:lnSpc>
            </a:pPr>
            <a:endParaRPr lang="es-ES" sz="2000" dirty="0" smtClean="0"/>
          </a:p>
          <a:p>
            <a:pPr algn="just">
              <a:lnSpc>
                <a:spcPct val="90000"/>
              </a:lnSpc>
            </a:pPr>
            <a:r>
              <a:rPr lang="es-ES" sz="2000" dirty="0"/>
              <a:t>No se debe obviar en la estrategia, que el consumo interno de datos abiertos favorece los planteamientos de impulso a la interoperabilidad entre entidades. Colombia presenta debilidades en esta materia pero a la vez un escenario de oportunidades con la puesta en marcha del modelo de arquitectura empresarial </a:t>
            </a:r>
            <a:r>
              <a:rPr lang="es-ES" sz="2000" dirty="0" smtClean="0"/>
              <a:t>TI.</a:t>
            </a:r>
          </a:p>
          <a:p>
            <a:pPr algn="just">
              <a:lnSpc>
                <a:spcPct val="90000"/>
              </a:lnSpc>
            </a:pPr>
            <a:endParaRPr lang="es-ES" sz="2000" dirty="0" smtClean="0"/>
          </a:p>
          <a:p>
            <a:pPr algn="just">
              <a:lnSpc>
                <a:spcPct val="90000"/>
              </a:lnSpc>
            </a:pPr>
            <a:r>
              <a:rPr lang="es-ES" sz="2000" dirty="0"/>
              <a:t>En materia de gratuidad de datos se muestran avances al existir entidades que recientemente han abandonado políticas de tasas por suministro de información como es el caso de IDEAM, que ahora ofrece de forma gratuita datos de extraordinario valor como son los de meteorología o medioambientales. </a:t>
            </a:r>
            <a:endParaRPr lang="es-ES_tradnl" sz="2000" dirty="0"/>
          </a:p>
        </p:txBody>
      </p:sp>
    </p:spTree>
    <p:extLst>
      <p:ext uri="{BB962C8B-B14F-4D97-AF65-F5344CB8AC3E}">
        <p14:creationId xmlns:p14="http://schemas.microsoft.com/office/powerpoint/2010/main" val="1827321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372432" y="709694"/>
            <a:ext cx="8348972" cy="5471867"/>
            <a:chOff x="271384" y="857324"/>
            <a:chExt cx="8348972" cy="5471867"/>
          </a:xfrm>
        </p:grpSpPr>
        <p:grpSp>
          <p:nvGrpSpPr>
            <p:cNvPr id="3" name="Agrupar 2"/>
            <p:cNvGrpSpPr/>
            <p:nvPr/>
          </p:nvGrpSpPr>
          <p:grpSpPr>
            <a:xfrm>
              <a:off x="1059094" y="1050555"/>
              <a:ext cx="7561262" cy="4492681"/>
              <a:chOff x="1258888" y="807982"/>
              <a:chExt cx="7561262" cy="4492681"/>
            </a:xfrm>
          </p:grpSpPr>
          <p:cxnSp>
            <p:nvCxnSpPr>
              <p:cNvPr id="9" name="Straight Connector 4"/>
              <p:cNvCxnSpPr>
                <a:cxnSpLocks noChangeShapeType="1"/>
              </p:cNvCxnSpPr>
              <p:nvPr/>
            </p:nvCxnSpPr>
            <p:spPr bwMode="auto">
              <a:xfrm>
                <a:off x="1258888" y="807982"/>
                <a:ext cx="73025" cy="4464050"/>
              </a:xfrm>
              <a:prstGeom prst="line">
                <a:avLst/>
              </a:prstGeom>
              <a:noFill/>
              <a:ln w="38100">
                <a:solidFill>
                  <a:schemeClr val="accent2"/>
                </a:solidFill>
                <a:round/>
                <a:headEnd type="arrow" w="med" len="me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10" name="Straight Connector 6"/>
              <p:cNvCxnSpPr>
                <a:cxnSpLocks noChangeShapeType="1"/>
              </p:cNvCxnSpPr>
              <p:nvPr/>
            </p:nvCxnSpPr>
            <p:spPr bwMode="auto">
              <a:xfrm>
                <a:off x="1331913" y="5286375"/>
                <a:ext cx="7488237" cy="14288"/>
              </a:xfrm>
              <a:prstGeom prst="line">
                <a:avLst/>
              </a:prstGeom>
              <a:noFill/>
              <a:ln w="38100">
                <a:solidFill>
                  <a:schemeClr val="accent2"/>
                </a:solidFill>
                <a:round/>
                <a:headEnd/>
                <a:tailEnd type="arrow" w="med" len="me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grpSp>
        <p:sp>
          <p:nvSpPr>
            <p:cNvPr id="4" name="TextBox 7"/>
            <p:cNvSpPr txBox="1"/>
            <p:nvPr/>
          </p:nvSpPr>
          <p:spPr>
            <a:xfrm>
              <a:off x="271384" y="1772770"/>
              <a:ext cx="615553" cy="2869953"/>
            </a:xfrm>
            <a:prstGeom prst="rect">
              <a:avLst/>
            </a:prstGeom>
            <a:noFill/>
          </p:spPr>
          <p:txBody>
            <a:bodyPr vert="vert270">
              <a:spAutoFit/>
            </a:bodyPr>
            <a:lstStyle/>
            <a:p>
              <a:pPr algn="ctr">
                <a:defRPr/>
              </a:pPr>
              <a:r>
                <a:rPr lang="es-ES_tradnl" sz="2800" dirty="0" smtClean="0">
                  <a:latin typeface="+mn-lt"/>
                  <a:ea typeface="+mn-ea"/>
                </a:rPr>
                <a:t>DISPONIBILIDAD</a:t>
              </a:r>
              <a:endParaRPr lang="es-ES_tradnl" dirty="0">
                <a:latin typeface="+mn-lt"/>
                <a:ea typeface="+mn-ea"/>
              </a:endParaRPr>
            </a:p>
          </p:txBody>
        </p:sp>
        <p:sp>
          <p:nvSpPr>
            <p:cNvPr id="5" name="TextBox 8"/>
            <p:cNvSpPr txBox="1">
              <a:spLocks noChangeArrowheads="1"/>
            </p:cNvSpPr>
            <p:nvPr/>
          </p:nvSpPr>
          <p:spPr bwMode="auto">
            <a:xfrm>
              <a:off x="2881126" y="5805971"/>
              <a:ext cx="388620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6EB3"/>
                </a:buClr>
                <a:buFont typeface="Wingdings" pitchFamily="2" charset="2"/>
                <a:buChar char="l"/>
                <a:defRPr sz="2000">
                  <a:solidFill>
                    <a:schemeClr val="tx1"/>
                  </a:solidFill>
                  <a:latin typeface="Arial" charset="0"/>
                </a:defRPr>
              </a:lvl1pPr>
              <a:lvl2pPr marL="742950" indent="-285750" eaLnBrk="0" hangingPunct="0">
                <a:spcBef>
                  <a:spcPct val="20000"/>
                </a:spcBef>
                <a:buClr>
                  <a:srgbClr val="006EB3"/>
                </a:buClr>
                <a:buFont typeface="Arial Unicode MS" pitchFamily="34" charset="-128"/>
                <a:buChar char="‒"/>
                <a:defRPr sz="2000">
                  <a:solidFill>
                    <a:schemeClr val="tx1"/>
                  </a:solidFill>
                  <a:latin typeface="Arial" charset="0"/>
                </a:defRPr>
              </a:lvl2pPr>
              <a:lvl3pPr marL="1143000" indent="-228600" eaLnBrk="0" hangingPunct="0">
                <a:spcBef>
                  <a:spcPct val="20000"/>
                </a:spcBef>
                <a:buClr>
                  <a:srgbClr val="006EB3"/>
                </a:buClr>
                <a:buFont typeface="Arial Unicode MS" pitchFamily="34" charset="-128"/>
                <a:buChar char="‒"/>
                <a:defRPr sz="2000">
                  <a:solidFill>
                    <a:schemeClr val="tx1"/>
                  </a:solidFill>
                  <a:latin typeface="Arial" charset="0"/>
                </a:defRPr>
              </a:lvl3pPr>
              <a:lvl4pPr marL="1600200" indent="-228600" eaLnBrk="0" hangingPunct="0">
                <a:spcBef>
                  <a:spcPct val="20000"/>
                </a:spcBef>
                <a:buClr>
                  <a:srgbClr val="006EB3"/>
                </a:buClr>
                <a:buFont typeface="Arial Unicode MS" pitchFamily="34" charset="-128"/>
                <a:buChar char="‒"/>
                <a:defRPr sz="2000">
                  <a:solidFill>
                    <a:schemeClr val="tx1"/>
                  </a:solidFill>
                  <a:latin typeface="Arial" charset="0"/>
                </a:defRPr>
              </a:lvl4pPr>
              <a:lvl5pPr marL="2057400" indent="-228600" eaLnBrk="0" hangingPunct="0">
                <a:spcBef>
                  <a:spcPct val="20000"/>
                </a:spcBef>
                <a:buClr>
                  <a:srgbClr val="006EB3"/>
                </a:buClr>
                <a:buFont typeface="Arial Unicode MS" pitchFamily="34" charset="-128"/>
                <a:buChar char="‒"/>
                <a:defRPr sz="2000">
                  <a:solidFill>
                    <a:schemeClr val="tx1"/>
                  </a:solidFill>
                  <a:latin typeface="Arial" charset="0"/>
                </a:defRPr>
              </a:lvl5pPr>
              <a:lvl6pPr marL="2514600" indent="-228600" eaLnBrk="0" fontAlgn="base" hangingPunct="0">
                <a:spcBef>
                  <a:spcPct val="20000"/>
                </a:spcBef>
                <a:spcAft>
                  <a:spcPct val="0"/>
                </a:spcAft>
                <a:buClr>
                  <a:srgbClr val="006EB3"/>
                </a:buClr>
                <a:buFont typeface="Arial Unicode MS" pitchFamily="34" charset="-128"/>
                <a:buChar char="‒"/>
                <a:defRPr sz="2000">
                  <a:solidFill>
                    <a:schemeClr val="tx1"/>
                  </a:solidFill>
                  <a:latin typeface="Arial" charset="0"/>
                </a:defRPr>
              </a:lvl6pPr>
              <a:lvl7pPr marL="2971800" indent="-228600" eaLnBrk="0" fontAlgn="base" hangingPunct="0">
                <a:spcBef>
                  <a:spcPct val="20000"/>
                </a:spcBef>
                <a:spcAft>
                  <a:spcPct val="0"/>
                </a:spcAft>
                <a:buClr>
                  <a:srgbClr val="006EB3"/>
                </a:buClr>
                <a:buFont typeface="Arial Unicode MS" pitchFamily="34" charset="-128"/>
                <a:buChar char="‒"/>
                <a:defRPr sz="2000">
                  <a:solidFill>
                    <a:schemeClr val="tx1"/>
                  </a:solidFill>
                  <a:latin typeface="Arial" charset="0"/>
                </a:defRPr>
              </a:lvl7pPr>
              <a:lvl8pPr marL="3429000" indent="-228600" eaLnBrk="0" fontAlgn="base" hangingPunct="0">
                <a:spcBef>
                  <a:spcPct val="20000"/>
                </a:spcBef>
                <a:spcAft>
                  <a:spcPct val="0"/>
                </a:spcAft>
                <a:buClr>
                  <a:srgbClr val="006EB3"/>
                </a:buClr>
                <a:buFont typeface="Arial Unicode MS" pitchFamily="34" charset="-128"/>
                <a:buChar char="‒"/>
                <a:defRPr sz="2000">
                  <a:solidFill>
                    <a:schemeClr val="tx1"/>
                  </a:solidFill>
                  <a:latin typeface="Arial" charset="0"/>
                </a:defRPr>
              </a:lvl8pPr>
              <a:lvl9pPr marL="3886200" indent="-228600" eaLnBrk="0" fontAlgn="base" hangingPunct="0">
                <a:spcBef>
                  <a:spcPct val="20000"/>
                </a:spcBef>
                <a:spcAft>
                  <a:spcPct val="0"/>
                </a:spcAft>
                <a:buClr>
                  <a:srgbClr val="006EB3"/>
                </a:buClr>
                <a:buFont typeface="Arial Unicode MS" pitchFamily="34" charset="-128"/>
                <a:buChar char="‒"/>
                <a:defRPr sz="2000">
                  <a:solidFill>
                    <a:schemeClr val="tx1"/>
                  </a:solidFill>
                  <a:latin typeface="Arial" charset="0"/>
                </a:defRPr>
              </a:lvl9pPr>
            </a:lstStyle>
            <a:p>
              <a:pPr eaLnBrk="1" hangingPunct="1">
                <a:spcBef>
                  <a:spcPct val="0"/>
                </a:spcBef>
                <a:buClrTx/>
                <a:buFontTx/>
                <a:buNone/>
                <a:defRPr/>
              </a:pPr>
              <a:r>
                <a:rPr lang="es-ES_tradnl" altLang="en-US" sz="2800" dirty="0" smtClean="0">
                  <a:latin typeface="+mj-lt"/>
                  <a:ea typeface="+mn-ea"/>
                </a:rPr>
                <a:t>FACILIDAD DE APERTURA</a:t>
              </a:r>
            </a:p>
          </p:txBody>
        </p:sp>
        <p:grpSp>
          <p:nvGrpSpPr>
            <p:cNvPr id="6" name="Agrupar 5"/>
            <p:cNvGrpSpPr/>
            <p:nvPr/>
          </p:nvGrpSpPr>
          <p:grpSpPr>
            <a:xfrm>
              <a:off x="932325" y="857324"/>
              <a:ext cx="7659489" cy="4962525"/>
              <a:chOff x="932325" y="857324"/>
              <a:chExt cx="7659489" cy="4962525"/>
            </a:xfrm>
          </p:grpSpPr>
          <p:cxnSp>
            <p:nvCxnSpPr>
              <p:cNvPr id="7" name="Straight Connector 10"/>
              <p:cNvCxnSpPr/>
              <p:nvPr/>
            </p:nvCxnSpPr>
            <p:spPr>
              <a:xfrm>
                <a:off x="4814607" y="857324"/>
                <a:ext cx="0" cy="4962525"/>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12"/>
              <p:cNvCxnSpPr/>
              <p:nvPr/>
            </p:nvCxnSpPr>
            <p:spPr>
              <a:xfrm flipV="1">
                <a:off x="932325" y="3349625"/>
                <a:ext cx="7659489" cy="7938"/>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11" name="Oval 52"/>
          <p:cNvSpPr/>
          <p:nvPr/>
        </p:nvSpPr>
        <p:spPr>
          <a:xfrm>
            <a:off x="3384571" y="1275359"/>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Presupuestos</a:t>
            </a:r>
            <a:endParaRPr lang="es-ES_tradnl" sz="1600">
              <a:solidFill>
                <a:srgbClr val="000000"/>
              </a:solidFill>
            </a:endParaRPr>
          </a:p>
        </p:txBody>
      </p:sp>
      <p:sp>
        <p:nvSpPr>
          <p:cNvPr id="12" name="Oval 52"/>
          <p:cNvSpPr/>
          <p:nvPr/>
        </p:nvSpPr>
        <p:spPr>
          <a:xfrm>
            <a:off x="4496946" y="1049292"/>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Gasto </a:t>
            </a:r>
          </a:p>
          <a:p>
            <a:pPr algn="ctr">
              <a:defRPr/>
            </a:pPr>
            <a:r>
              <a:rPr lang="es-ES_tradnl" sz="1600" smtClean="0">
                <a:solidFill>
                  <a:srgbClr val="000000"/>
                </a:solidFill>
              </a:rPr>
              <a:t>Público</a:t>
            </a:r>
            <a:endParaRPr lang="es-ES_tradnl" sz="1600">
              <a:solidFill>
                <a:srgbClr val="000000"/>
              </a:solidFill>
            </a:endParaRPr>
          </a:p>
        </p:txBody>
      </p:sp>
      <p:sp>
        <p:nvSpPr>
          <p:cNvPr id="13" name="Oval 52"/>
          <p:cNvSpPr/>
          <p:nvPr/>
        </p:nvSpPr>
        <p:spPr>
          <a:xfrm>
            <a:off x="6961640" y="745966"/>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Estadísticas</a:t>
            </a:r>
            <a:endParaRPr lang="es-ES_tradnl" sz="1600">
              <a:solidFill>
                <a:srgbClr val="000000"/>
              </a:solidFill>
            </a:endParaRPr>
          </a:p>
        </p:txBody>
      </p:sp>
      <p:sp>
        <p:nvSpPr>
          <p:cNvPr id="14" name="Oval 52"/>
          <p:cNvSpPr/>
          <p:nvPr/>
        </p:nvSpPr>
        <p:spPr>
          <a:xfrm>
            <a:off x="2311859" y="3972892"/>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dirty="0" smtClean="0">
                <a:solidFill>
                  <a:srgbClr val="000000"/>
                </a:solidFill>
              </a:rPr>
              <a:t>Censos, </a:t>
            </a:r>
          </a:p>
          <a:p>
            <a:pPr algn="ctr">
              <a:defRPr/>
            </a:pPr>
            <a:r>
              <a:rPr lang="es-ES_tradnl" sz="1600" dirty="0" smtClean="0">
                <a:solidFill>
                  <a:srgbClr val="000000"/>
                </a:solidFill>
              </a:rPr>
              <a:t>electoral</a:t>
            </a:r>
            <a:endParaRPr lang="es-ES_tradnl" sz="1600" dirty="0">
              <a:solidFill>
                <a:srgbClr val="000000"/>
              </a:solidFill>
            </a:endParaRPr>
          </a:p>
        </p:txBody>
      </p:sp>
      <p:sp>
        <p:nvSpPr>
          <p:cNvPr id="15" name="Oval 52"/>
          <p:cNvSpPr/>
          <p:nvPr/>
        </p:nvSpPr>
        <p:spPr>
          <a:xfrm>
            <a:off x="1516372" y="3378069"/>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Legislación</a:t>
            </a:r>
            <a:endParaRPr lang="es-ES_tradnl" sz="1600">
              <a:solidFill>
                <a:srgbClr val="000000"/>
              </a:solidFill>
            </a:endParaRPr>
          </a:p>
        </p:txBody>
      </p:sp>
      <p:sp>
        <p:nvSpPr>
          <p:cNvPr id="16" name="Oval 52"/>
          <p:cNvSpPr/>
          <p:nvPr/>
        </p:nvSpPr>
        <p:spPr>
          <a:xfrm>
            <a:off x="5859283" y="1817453"/>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Contratación</a:t>
            </a:r>
            <a:endParaRPr lang="es-ES_tradnl" sz="1600">
              <a:solidFill>
                <a:srgbClr val="000000"/>
              </a:solidFill>
            </a:endParaRPr>
          </a:p>
        </p:txBody>
      </p:sp>
      <p:sp>
        <p:nvSpPr>
          <p:cNvPr id="17" name="Oval 52"/>
          <p:cNvSpPr/>
          <p:nvPr/>
        </p:nvSpPr>
        <p:spPr>
          <a:xfrm>
            <a:off x="2311859" y="1439817"/>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Evaluación</a:t>
            </a:r>
          </a:p>
          <a:p>
            <a:pPr algn="ctr">
              <a:defRPr/>
            </a:pPr>
            <a:r>
              <a:rPr lang="es-ES_tradnl" sz="1600" smtClean="0">
                <a:solidFill>
                  <a:srgbClr val="000000"/>
                </a:solidFill>
              </a:rPr>
              <a:t>Política</a:t>
            </a:r>
          </a:p>
          <a:p>
            <a:pPr algn="ctr">
              <a:defRPr/>
            </a:pPr>
            <a:r>
              <a:rPr lang="es-ES_tradnl" sz="1600" smtClean="0">
                <a:solidFill>
                  <a:srgbClr val="000000"/>
                </a:solidFill>
              </a:rPr>
              <a:t>Pública</a:t>
            </a:r>
            <a:endParaRPr lang="es-ES_tradnl" sz="1600">
              <a:solidFill>
                <a:srgbClr val="000000"/>
              </a:solidFill>
            </a:endParaRPr>
          </a:p>
        </p:txBody>
      </p:sp>
      <p:sp>
        <p:nvSpPr>
          <p:cNvPr id="18" name="Oval 52"/>
          <p:cNvSpPr/>
          <p:nvPr/>
        </p:nvSpPr>
        <p:spPr>
          <a:xfrm>
            <a:off x="2982174" y="3378069"/>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dirty="0" smtClean="0">
                <a:solidFill>
                  <a:srgbClr val="000000"/>
                </a:solidFill>
              </a:rPr>
              <a:t>Transporte</a:t>
            </a:r>
            <a:endParaRPr lang="es-ES_tradnl" sz="1600" dirty="0">
              <a:solidFill>
                <a:srgbClr val="000000"/>
              </a:solidFill>
            </a:endParaRPr>
          </a:p>
        </p:txBody>
      </p:sp>
      <p:sp>
        <p:nvSpPr>
          <p:cNvPr id="19" name="Oval 52"/>
          <p:cNvSpPr/>
          <p:nvPr/>
        </p:nvSpPr>
        <p:spPr>
          <a:xfrm>
            <a:off x="4102467" y="2837459"/>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Seguridad</a:t>
            </a:r>
            <a:endParaRPr lang="es-ES_tradnl" sz="1600">
              <a:solidFill>
                <a:srgbClr val="000000"/>
              </a:solidFill>
            </a:endParaRPr>
          </a:p>
        </p:txBody>
      </p:sp>
      <p:sp>
        <p:nvSpPr>
          <p:cNvPr id="20" name="Oval 52"/>
          <p:cNvSpPr/>
          <p:nvPr/>
        </p:nvSpPr>
        <p:spPr>
          <a:xfrm>
            <a:off x="6813021" y="1601938"/>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Inspecciones</a:t>
            </a:r>
          </a:p>
          <a:p>
            <a:pPr algn="ctr">
              <a:defRPr/>
            </a:pPr>
            <a:r>
              <a:rPr lang="es-ES_tradnl" sz="1600" smtClean="0">
                <a:solidFill>
                  <a:srgbClr val="000000"/>
                </a:solidFill>
              </a:rPr>
              <a:t>y Sanciones</a:t>
            </a:r>
            <a:endParaRPr lang="es-ES_tradnl" sz="1600">
              <a:solidFill>
                <a:srgbClr val="000000"/>
              </a:solidFill>
            </a:endParaRPr>
          </a:p>
        </p:txBody>
      </p:sp>
      <p:sp>
        <p:nvSpPr>
          <p:cNvPr id="21" name="Oval 52"/>
          <p:cNvSpPr/>
          <p:nvPr/>
        </p:nvSpPr>
        <p:spPr>
          <a:xfrm>
            <a:off x="1960724" y="2411606"/>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Registros </a:t>
            </a:r>
          </a:p>
          <a:p>
            <a:pPr algn="ctr">
              <a:defRPr/>
            </a:pPr>
            <a:r>
              <a:rPr lang="es-ES_tradnl" sz="1600" smtClean="0">
                <a:solidFill>
                  <a:srgbClr val="000000"/>
                </a:solidFill>
              </a:rPr>
              <a:t>Oficiales</a:t>
            </a:r>
            <a:endParaRPr lang="es-ES_tradnl" sz="1600">
              <a:solidFill>
                <a:srgbClr val="000000"/>
              </a:solidFill>
            </a:endParaRPr>
          </a:p>
        </p:txBody>
      </p:sp>
      <p:sp>
        <p:nvSpPr>
          <p:cNvPr id="22" name="Oval 52"/>
          <p:cNvSpPr/>
          <p:nvPr/>
        </p:nvSpPr>
        <p:spPr>
          <a:xfrm>
            <a:off x="7731867" y="1275359"/>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Datos </a:t>
            </a:r>
          </a:p>
          <a:p>
            <a:pPr algn="ctr">
              <a:defRPr/>
            </a:pPr>
            <a:r>
              <a:rPr lang="es-ES_tradnl" sz="1600" smtClean="0">
                <a:solidFill>
                  <a:srgbClr val="000000"/>
                </a:solidFill>
              </a:rPr>
              <a:t>Geo</a:t>
            </a:r>
            <a:endParaRPr lang="es-ES_tradnl" sz="1600">
              <a:solidFill>
                <a:srgbClr val="000000"/>
              </a:solidFill>
            </a:endParaRPr>
          </a:p>
        </p:txBody>
      </p:sp>
      <p:sp>
        <p:nvSpPr>
          <p:cNvPr id="23" name="Oval 52"/>
          <p:cNvSpPr/>
          <p:nvPr/>
        </p:nvSpPr>
        <p:spPr>
          <a:xfrm>
            <a:off x="5711473" y="767723"/>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Datos </a:t>
            </a:r>
          </a:p>
          <a:p>
            <a:pPr algn="ctr">
              <a:defRPr/>
            </a:pPr>
            <a:r>
              <a:rPr lang="es-ES_tradnl" sz="1600" smtClean="0">
                <a:solidFill>
                  <a:srgbClr val="000000"/>
                </a:solidFill>
              </a:rPr>
              <a:t>Meteo</a:t>
            </a:r>
            <a:endParaRPr lang="es-ES_tradnl" sz="1600">
              <a:solidFill>
                <a:srgbClr val="000000"/>
              </a:solidFill>
            </a:endParaRPr>
          </a:p>
        </p:txBody>
      </p:sp>
      <p:sp>
        <p:nvSpPr>
          <p:cNvPr id="24" name="Oval 52"/>
          <p:cNvSpPr/>
          <p:nvPr/>
        </p:nvSpPr>
        <p:spPr>
          <a:xfrm>
            <a:off x="4822770" y="1992463"/>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dirty="0" smtClean="0">
                <a:solidFill>
                  <a:srgbClr val="000000"/>
                </a:solidFill>
              </a:rPr>
              <a:t>Urbanismo</a:t>
            </a:r>
            <a:endParaRPr lang="es-ES_tradnl" sz="1600" dirty="0">
              <a:solidFill>
                <a:srgbClr val="000000"/>
              </a:solidFill>
            </a:endParaRPr>
          </a:p>
        </p:txBody>
      </p:sp>
      <p:sp>
        <p:nvSpPr>
          <p:cNvPr id="25" name="Oval 52"/>
          <p:cNvSpPr/>
          <p:nvPr/>
        </p:nvSpPr>
        <p:spPr>
          <a:xfrm>
            <a:off x="3200562" y="2222390"/>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dirty="0" smtClean="0">
                <a:solidFill>
                  <a:srgbClr val="000000"/>
                </a:solidFill>
              </a:rPr>
              <a:t>Propiedad </a:t>
            </a:r>
          </a:p>
          <a:p>
            <a:pPr algn="ctr">
              <a:defRPr/>
            </a:pPr>
            <a:r>
              <a:rPr lang="es-ES_tradnl" sz="1600" dirty="0" smtClean="0">
                <a:solidFill>
                  <a:srgbClr val="000000"/>
                </a:solidFill>
              </a:rPr>
              <a:t>Inmobiliaria</a:t>
            </a:r>
            <a:endParaRPr lang="es-ES_tradnl" sz="1600" dirty="0">
              <a:solidFill>
                <a:srgbClr val="000000"/>
              </a:solidFill>
            </a:endParaRPr>
          </a:p>
        </p:txBody>
      </p:sp>
      <p:sp>
        <p:nvSpPr>
          <p:cNvPr id="26" name="Oval 52"/>
          <p:cNvSpPr/>
          <p:nvPr/>
        </p:nvSpPr>
        <p:spPr>
          <a:xfrm>
            <a:off x="6319817" y="2802131"/>
            <a:ext cx="888703" cy="781050"/>
          </a:xfrm>
          <a:prstGeom prst="ellipse">
            <a:avLst/>
          </a:prstGeom>
          <a:solidFill>
            <a:srgbClr val="FF0000">
              <a:alpha val="45000"/>
            </a:srgbClr>
          </a:solidFill>
          <a:ln>
            <a:solidFill>
              <a:srgbClr val="1C1C1C">
                <a:alpha val="41961"/>
              </a:srgbClr>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s-ES_tradnl" sz="1600" smtClean="0">
                <a:solidFill>
                  <a:srgbClr val="000000"/>
                </a:solidFill>
              </a:rPr>
              <a:t>Medio</a:t>
            </a:r>
          </a:p>
          <a:p>
            <a:pPr algn="ctr">
              <a:defRPr/>
            </a:pPr>
            <a:r>
              <a:rPr lang="es-ES_tradnl" sz="1600" smtClean="0">
                <a:solidFill>
                  <a:srgbClr val="000000"/>
                </a:solidFill>
              </a:rPr>
              <a:t>Ambiente</a:t>
            </a:r>
            <a:endParaRPr lang="es-ES_tradnl" sz="1600">
              <a:solidFill>
                <a:srgbClr val="000000"/>
              </a:solidFill>
            </a:endParaRPr>
          </a:p>
        </p:txBody>
      </p:sp>
      <p:sp>
        <p:nvSpPr>
          <p:cNvPr id="29" name="Freeform 28"/>
          <p:cNvSpPr/>
          <p:nvPr/>
        </p:nvSpPr>
        <p:spPr>
          <a:xfrm>
            <a:off x="1240971" y="5268686"/>
            <a:ext cx="195943" cy="261257"/>
          </a:xfrm>
          <a:custGeom>
            <a:avLst/>
            <a:gdLst>
              <a:gd name="connsiteX0" fmla="*/ 0 w 195943"/>
              <a:gd name="connsiteY0" fmla="*/ 97971 h 261257"/>
              <a:gd name="connsiteX1" fmla="*/ 54429 w 195943"/>
              <a:gd name="connsiteY1" fmla="*/ 54428 h 261257"/>
              <a:gd name="connsiteX2" fmla="*/ 76200 w 195943"/>
              <a:gd name="connsiteY2" fmla="*/ 21771 h 261257"/>
              <a:gd name="connsiteX3" fmla="*/ 97972 w 195943"/>
              <a:gd name="connsiteY3" fmla="*/ 0 h 261257"/>
              <a:gd name="connsiteX4" fmla="*/ 108858 w 195943"/>
              <a:gd name="connsiteY4" fmla="*/ 76200 h 261257"/>
              <a:gd name="connsiteX5" fmla="*/ 119743 w 195943"/>
              <a:gd name="connsiteY5" fmla="*/ 108857 h 261257"/>
              <a:gd name="connsiteX6" fmla="*/ 141515 w 195943"/>
              <a:gd name="connsiteY6" fmla="*/ 228600 h 261257"/>
              <a:gd name="connsiteX7" fmla="*/ 152400 w 195943"/>
              <a:gd name="connsiteY7" fmla="*/ 261257 h 261257"/>
              <a:gd name="connsiteX8" fmla="*/ 163286 w 195943"/>
              <a:gd name="connsiteY8" fmla="*/ 185057 h 261257"/>
              <a:gd name="connsiteX9" fmla="*/ 185058 w 195943"/>
              <a:gd name="connsiteY9" fmla="*/ 119743 h 261257"/>
              <a:gd name="connsiteX10" fmla="*/ 195943 w 195943"/>
              <a:gd name="connsiteY10" fmla="*/ 119743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943" h="261257">
                <a:moveTo>
                  <a:pt x="0" y="97971"/>
                </a:moveTo>
                <a:cubicBezTo>
                  <a:pt x="18143" y="83457"/>
                  <a:pt x="38000" y="70857"/>
                  <a:pt x="54429" y="54428"/>
                </a:cubicBezTo>
                <a:cubicBezTo>
                  <a:pt x="63680" y="45177"/>
                  <a:pt x="68027" y="31987"/>
                  <a:pt x="76200" y="21771"/>
                </a:cubicBezTo>
                <a:cubicBezTo>
                  <a:pt x="82611" y="13757"/>
                  <a:pt x="90715" y="7257"/>
                  <a:pt x="97972" y="0"/>
                </a:cubicBezTo>
                <a:cubicBezTo>
                  <a:pt x="101601" y="25400"/>
                  <a:pt x="103826" y="51040"/>
                  <a:pt x="108858" y="76200"/>
                </a:cubicBezTo>
                <a:cubicBezTo>
                  <a:pt x="111108" y="87452"/>
                  <a:pt x="117254" y="97656"/>
                  <a:pt x="119743" y="108857"/>
                </a:cubicBezTo>
                <a:cubicBezTo>
                  <a:pt x="139155" y="196211"/>
                  <a:pt x="121703" y="149351"/>
                  <a:pt x="141515" y="228600"/>
                </a:cubicBezTo>
                <a:cubicBezTo>
                  <a:pt x="144298" y="239732"/>
                  <a:pt x="148772" y="250371"/>
                  <a:pt x="152400" y="261257"/>
                </a:cubicBezTo>
                <a:cubicBezTo>
                  <a:pt x="156029" y="235857"/>
                  <a:pt x="157516" y="210058"/>
                  <a:pt x="163286" y="185057"/>
                </a:cubicBezTo>
                <a:cubicBezTo>
                  <a:pt x="168446" y="162696"/>
                  <a:pt x="162109" y="119743"/>
                  <a:pt x="185058" y="119743"/>
                </a:cubicBezTo>
                <a:lnTo>
                  <a:pt x="195943" y="119743"/>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0" name="Freeform 29"/>
          <p:cNvSpPr/>
          <p:nvPr/>
        </p:nvSpPr>
        <p:spPr>
          <a:xfrm rot="5152457" flipV="1">
            <a:off x="1110205" y="4994267"/>
            <a:ext cx="273295" cy="155268"/>
          </a:xfrm>
          <a:custGeom>
            <a:avLst/>
            <a:gdLst>
              <a:gd name="connsiteX0" fmla="*/ 0 w 195943"/>
              <a:gd name="connsiteY0" fmla="*/ 97971 h 261257"/>
              <a:gd name="connsiteX1" fmla="*/ 54429 w 195943"/>
              <a:gd name="connsiteY1" fmla="*/ 54428 h 261257"/>
              <a:gd name="connsiteX2" fmla="*/ 76200 w 195943"/>
              <a:gd name="connsiteY2" fmla="*/ 21771 h 261257"/>
              <a:gd name="connsiteX3" fmla="*/ 97972 w 195943"/>
              <a:gd name="connsiteY3" fmla="*/ 0 h 261257"/>
              <a:gd name="connsiteX4" fmla="*/ 108858 w 195943"/>
              <a:gd name="connsiteY4" fmla="*/ 76200 h 261257"/>
              <a:gd name="connsiteX5" fmla="*/ 119743 w 195943"/>
              <a:gd name="connsiteY5" fmla="*/ 108857 h 261257"/>
              <a:gd name="connsiteX6" fmla="*/ 141515 w 195943"/>
              <a:gd name="connsiteY6" fmla="*/ 228600 h 261257"/>
              <a:gd name="connsiteX7" fmla="*/ 152400 w 195943"/>
              <a:gd name="connsiteY7" fmla="*/ 261257 h 261257"/>
              <a:gd name="connsiteX8" fmla="*/ 163286 w 195943"/>
              <a:gd name="connsiteY8" fmla="*/ 185057 h 261257"/>
              <a:gd name="connsiteX9" fmla="*/ 185058 w 195943"/>
              <a:gd name="connsiteY9" fmla="*/ 119743 h 261257"/>
              <a:gd name="connsiteX10" fmla="*/ 195943 w 195943"/>
              <a:gd name="connsiteY10" fmla="*/ 119743 h 26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943" h="261257">
                <a:moveTo>
                  <a:pt x="0" y="97971"/>
                </a:moveTo>
                <a:cubicBezTo>
                  <a:pt x="18143" y="83457"/>
                  <a:pt x="38000" y="70857"/>
                  <a:pt x="54429" y="54428"/>
                </a:cubicBezTo>
                <a:cubicBezTo>
                  <a:pt x="63680" y="45177"/>
                  <a:pt x="68027" y="31987"/>
                  <a:pt x="76200" y="21771"/>
                </a:cubicBezTo>
                <a:cubicBezTo>
                  <a:pt x="82611" y="13757"/>
                  <a:pt x="90715" y="7257"/>
                  <a:pt x="97972" y="0"/>
                </a:cubicBezTo>
                <a:cubicBezTo>
                  <a:pt x="101601" y="25400"/>
                  <a:pt x="103826" y="51040"/>
                  <a:pt x="108858" y="76200"/>
                </a:cubicBezTo>
                <a:cubicBezTo>
                  <a:pt x="111108" y="87452"/>
                  <a:pt x="117254" y="97656"/>
                  <a:pt x="119743" y="108857"/>
                </a:cubicBezTo>
                <a:cubicBezTo>
                  <a:pt x="139155" y="196211"/>
                  <a:pt x="121703" y="149351"/>
                  <a:pt x="141515" y="228600"/>
                </a:cubicBezTo>
                <a:cubicBezTo>
                  <a:pt x="144298" y="239732"/>
                  <a:pt x="148772" y="250371"/>
                  <a:pt x="152400" y="261257"/>
                </a:cubicBezTo>
                <a:cubicBezTo>
                  <a:pt x="156029" y="235857"/>
                  <a:pt x="157516" y="210058"/>
                  <a:pt x="163286" y="185057"/>
                </a:cubicBezTo>
                <a:cubicBezTo>
                  <a:pt x="168446" y="162696"/>
                  <a:pt x="162109" y="119743"/>
                  <a:pt x="185058" y="119743"/>
                </a:cubicBezTo>
                <a:lnTo>
                  <a:pt x="195943" y="119743"/>
                </a:ln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359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66793705"/>
              </p:ext>
            </p:extLst>
          </p:nvPr>
        </p:nvGraphicFramePr>
        <p:xfrm>
          <a:off x="748979" y="1250796"/>
          <a:ext cx="7372872" cy="4823460"/>
        </p:xfrm>
        <a:graphic>
          <a:graphicData uri="http://schemas.openxmlformats.org/drawingml/2006/table">
            <a:tbl>
              <a:tblPr firstRow="1" bandRow="1">
                <a:tableStyleId>{2D5ABB26-0587-4C30-8999-92F81FD0307C}</a:tableStyleId>
              </a:tblPr>
              <a:tblGrid>
                <a:gridCol w="3496975"/>
                <a:gridCol w="2022399"/>
                <a:gridCol w="1853498"/>
              </a:tblGrid>
              <a:tr h="370840">
                <a:tc>
                  <a:txBody>
                    <a:bodyPr/>
                    <a:lstStyle/>
                    <a:p>
                      <a:pPr>
                        <a:lnSpc>
                          <a:spcPct val="115000"/>
                        </a:lnSpc>
                        <a:spcAft>
                          <a:spcPts val="1000"/>
                        </a:spcAft>
                      </a:pPr>
                      <a:r>
                        <a:rPr lang="es-ES" sz="1800" b="1" dirty="0">
                          <a:effectLst/>
                          <a:latin typeface="Century Gothic"/>
                          <a:ea typeface="Calibri"/>
                          <a:cs typeface="Times New Roman"/>
                        </a:rPr>
                        <a:t>Ítems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800" b="1">
                          <a:effectLst/>
                          <a:latin typeface="Century Gothic"/>
                          <a:ea typeface="Calibri"/>
                          <a:cs typeface="Times New Roman"/>
                        </a:rPr>
                        <a:t>Importancia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800" b="1">
                          <a:effectLst/>
                          <a:latin typeface="Century Gothic"/>
                          <a:ea typeface="Calibri"/>
                          <a:cs typeface="Times New Roman"/>
                        </a:rPr>
                        <a:t>Evaluación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nSpc>
                          <a:spcPct val="115000"/>
                        </a:lnSpc>
                        <a:spcAft>
                          <a:spcPts val="1000"/>
                        </a:spcAft>
                      </a:pPr>
                      <a:r>
                        <a:rPr lang="es-ES" sz="1600">
                          <a:effectLst/>
                          <a:latin typeface="Century Gothic"/>
                          <a:ea typeface="Calibri"/>
                          <a:cs typeface="Calibri"/>
                        </a:rPr>
                        <a:t>Política sobre gestión de la información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370840">
                <a:tc>
                  <a:txBody>
                    <a:bodyPr/>
                    <a:lstStyle/>
                    <a:p>
                      <a:pPr>
                        <a:lnSpc>
                          <a:spcPct val="115000"/>
                        </a:lnSpc>
                        <a:spcAft>
                          <a:spcPts val="1000"/>
                        </a:spcAft>
                      </a:pPr>
                      <a:r>
                        <a:rPr lang="es-ES" sz="1600">
                          <a:effectLst/>
                          <a:latin typeface="Century Gothic"/>
                          <a:ea typeface="Calibri"/>
                          <a:cs typeface="Calibri"/>
                        </a:rPr>
                        <a:t>Estrategia de repositorios de datos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dirty="0">
                          <a:effectLst/>
                          <a:latin typeface="Century Gothic"/>
                          <a:ea typeface="Calibri"/>
                          <a:cs typeface="Calibri"/>
                        </a:rPr>
                        <a:t>Orígenes de los datos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a:effectLst/>
                          <a:latin typeface="Century Gothic"/>
                          <a:ea typeface="Calibri"/>
                          <a:cs typeface="Calibri"/>
                        </a:rPr>
                        <a:t>Interoperabilidad de datos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Rojo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r>
              <a:tr h="370840">
                <a:tc>
                  <a:txBody>
                    <a:bodyPr/>
                    <a:lstStyle/>
                    <a:p>
                      <a:pPr indent="12700">
                        <a:lnSpc>
                          <a:spcPct val="115000"/>
                        </a:lnSpc>
                        <a:spcAft>
                          <a:spcPts val="1000"/>
                        </a:spcAft>
                      </a:pPr>
                      <a:r>
                        <a:rPr lang="es-ES" sz="1600" dirty="0">
                          <a:effectLst/>
                          <a:latin typeface="Century Gothic"/>
                          <a:ea typeface="Calibri"/>
                          <a:cs typeface="Calibri"/>
                        </a:rPr>
                        <a:t>Disponibilidad de datos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a:effectLst/>
                          <a:latin typeface="Century Gothic"/>
                          <a:ea typeface="Calibri"/>
                          <a:cs typeface="Calibri"/>
                        </a:rPr>
                        <a:t>Anonimización de datos personales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a:effectLst/>
                          <a:latin typeface="Century Gothic"/>
                          <a:ea typeface="Calibri"/>
                          <a:cs typeface="Calibri"/>
                        </a:rPr>
                        <a:t>Capacidades en gestión de datos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370840">
                <a:tc>
                  <a:txBody>
                    <a:bodyPr/>
                    <a:lstStyle/>
                    <a:p>
                      <a:pPr indent="12700">
                        <a:lnSpc>
                          <a:spcPct val="115000"/>
                        </a:lnSpc>
                        <a:spcAft>
                          <a:spcPts val="1000"/>
                        </a:spcAft>
                      </a:pPr>
                      <a:r>
                        <a:rPr lang="es-ES" sz="1600" b="1">
                          <a:effectLst/>
                          <a:latin typeface="Century Gothic"/>
                          <a:ea typeface="Calibri"/>
                          <a:cs typeface="Calibri"/>
                        </a:rPr>
                        <a:t>GLOBAL</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b="1">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38100" algn="r">
                        <a:lnSpc>
                          <a:spcPct val="115000"/>
                        </a:lnSpc>
                        <a:spcAft>
                          <a:spcPts val="1000"/>
                        </a:spcAft>
                      </a:pPr>
                      <a:r>
                        <a:rPr lang="es-ES" sz="1600" b="1" dirty="0">
                          <a:effectLst/>
                          <a:latin typeface="Century Gothic"/>
                          <a:ea typeface="Calibri"/>
                          <a:cs typeface="Calibri"/>
                        </a:rPr>
                        <a:t>Amarillo</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9" name="Título 1"/>
          <p:cNvSpPr txBox="1">
            <a:spLocks/>
          </p:cNvSpPr>
          <p:nvPr/>
        </p:nvSpPr>
        <p:spPr>
          <a:xfrm>
            <a:off x="0" y="0"/>
            <a:ext cx="9144000" cy="952500"/>
          </a:xfrm>
          <a:prstGeom prst="rect">
            <a:avLst/>
          </a:prstGeom>
          <a:solidFill>
            <a:schemeClr val="accent1">
              <a:lumMod val="75000"/>
            </a:schemeClr>
          </a:solidFill>
        </p:spPr>
        <p:txBody>
          <a:bodyPr>
            <a:normAutofit/>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smtClean="0"/>
              <a:t>Gestión </a:t>
            </a:r>
            <a:r>
              <a:rPr lang="es-ES" dirty="0"/>
              <a:t>y Disponibilidad de Datos</a:t>
            </a:r>
          </a:p>
        </p:txBody>
      </p:sp>
    </p:spTree>
    <p:extLst>
      <p:ext uri="{BB962C8B-B14F-4D97-AF65-F5344CB8AC3E}">
        <p14:creationId xmlns:p14="http://schemas.microsoft.com/office/powerpoint/2010/main" val="354425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DEMANDA</a:t>
            </a:r>
            <a:endParaRPr lang="es-ES" dirty="0"/>
          </a:p>
        </p:txBody>
      </p:sp>
      <p:sp>
        <p:nvSpPr>
          <p:cNvPr id="3" name="Marcador de contenido 2"/>
          <p:cNvSpPr>
            <a:spLocks noGrp="1"/>
          </p:cNvSpPr>
          <p:nvPr>
            <p:ph idx="1"/>
          </p:nvPr>
        </p:nvSpPr>
        <p:spPr>
          <a:xfrm>
            <a:off x="457200" y="1215006"/>
            <a:ext cx="8229600" cy="4916853"/>
          </a:xfrm>
        </p:spPr>
        <p:txBody>
          <a:bodyPr vert="horz" lIns="91440" tIns="45720" rIns="91440" bIns="45720" rtlCol="0">
            <a:noAutofit/>
          </a:bodyPr>
          <a:lstStyle/>
          <a:p>
            <a:pPr algn="just"/>
            <a:r>
              <a:rPr lang="es-ES" sz="2000" dirty="0"/>
              <a:t>La demanda de datos abiertos en Colombia </a:t>
            </a:r>
            <a:r>
              <a:rPr lang="es-ES" sz="2000" dirty="0" smtClean="0"/>
              <a:t>es emergente y está </a:t>
            </a:r>
            <a:r>
              <a:rPr lang="es-ES" sz="2000" dirty="0"/>
              <a:t>creciendo, a partir de algunos agentes muy </a:t>
            </a:r>
            <a:r>
              <a:rPr lang="es-ES" sz="2000" dirty="0" smtClean="0"/>
              <a:t>activos. Al involucrar a más reutilizadores se deberá abordar mediante una </a:t>
            </a:r>
            <a:r>
              <a:rPr lang="es-ES" sz="2000" dirty="0"/>
              <a:t>adecuada comunicación</a:t>
            </a:r>
            <a:r>
              <a:rPr lang="es-ES_tradnl" sz="2000" dirty="0"/>
              <a:t> </a:t>
            </a:r>
            <a:endParaRPr lang="es-ES_tradnl" sz="2000" dirty="0" smtClean="0"/>
          </a:p>
          <a:p>
            <a:pPr marL="0" indent="0" algn="just">
              <a:buNone/>
            </a:pPr>
            <a:endParaRPr lang="es-ES_tradnl" sz="2000" dirty="0" smtClean="0"/>
          </a:p>
          <a:p>
            <a:pPr algn="just"/>
            <a:r>
              <a:rPr lang="es-ES" sz="2000" dirty="0" smtClean="0"/>
              <a:t>A </a:t>
            </a:r>
            <a:r>
              <a:rPr lang="es-ES" sz="2000" dirty="0"/>
              <a:t>los emprendedores tecnológicos y creadores de startups les está costando todavía encontrar modelos de negocio sostenibles basados en datos </a:t>
            </a:r>
            <a:r>
              <a:rPr lang="es-ES" sz="2000" dirty="0" smtClean="0"/>
              <a:t>abiertos</a:t>
            </a:r>
            <a:r>
              <a:rPr lang="es-ES_tradnl" sz="2000" dirty="0" smtClean="0"/>
              <a:t>. </a:t>
            </a:r>
          </a:p>
          <a:p>
            <a:pPr marL="0" indent="0" algn="just">
              <a:buNone/>
            </a:pPr>
            <a:endParaRPr lang="es-ES_tradnl" sz="2000" dirty="0" smtClean="0"/>
          </a:p>
          <a:p>
            <a:pPr algn="just"/>
            <a:r>
              <a:rPr lang="es-ES" sz="2000" dirty="0" smtClean="0"/>
              <a:t>La </a:t>
            </a:r>
            <a:r>
              <a:rPr lang="es-ES" sz="2000" dirty="0"/>
              <a:t>demanda de los datos abiertos se centra más en la denuncia pública y en la búsqueda y defensa de la transparencia que en el interés </a:t>
            </a:r>
            <a:r>
              <a:rPr lang="es-ES" sz="2000" dirty="0" smtClean="0"/>
              <a:t>económico</a:t>
            </a:r>
            <a:r>
              <a:rPr lang="es-ES_tradnl" sz="2000" dirty="0" smtClean="0"/>
              <a:t>.</a:t>
            </a:r>
          </a:p>
          <a:p>
            <a:pPr marL="0" indent="0" algn="just">
              <a:buNone/>
            </a:pPr>
            <a:endParaRPr lang="es-ES_tradnl" sz="2000" dirty="0" smtClean="0"/>
          </a:p>
          <a:p>
            <a:pPr algn="just"/>
            <a:r>
              <a:rPr lang="es-ES" sz="2000" dirty="0" smtClean="0"/>
              <a:t>El gobierno viene </a:t>
            </a:r>
            <a:r>
              <a:rPr lang="es-ES" sz="2000" dirty="0"/>
              <a:t>realizando esfuerzos por dinamizar la reutilización de los datos y su disposición es </a:t>
            </a:r>
            <a:r>
              <a:rPr lang="es-ES" sz="2000" dirty="0" smtClean="0"/>
              <a:t>proactiva. Para aumentar la eficacia se requiere de un análisis más profundo de las necesidades y objetivos de los </a:t>
            </a:r>
            <a:r>
              <a:rPr lang="es-ES" sz="2000" dirty="0" err="1" smtClean="0"/>
              <a:t>reutilizadores</a:t>
            </a:r>
            <a:r>
              <a:rPr lang="es-ES" sz="2000" dirty="0" smtClean="0"/>
              <a:t>. </a:t>
            </a:r>
            <a:endParaRPr lang="es-ES_tradnl" sz="2000" dirty="0"/>
          </a:p>
        </p:txBody>
      </p:sp>
    </p:spTree>
    <p:extLst>
      <p:ext uri="{BB962C8B-B14F-4D97-AF65-F5344CB8AC3E}">
        <p14:creationId xmlns:p14="http://schemas.microsoft.com/office/powerpoint/2010/main" val="3360064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a:spLocks noGrp="1"/>
          </p:cNvSpPr>
          <p:nvPr>
            <p:ph type="sldNum" sz="quarter" idx="4294967295"/>
          </p:nvPr>
        </p:nvSpPr>
        <p:spPr>
          <a:xfrm>
            <a:off x="457200" y="6221730"/>
            <a:ext cx="21336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3</a:t>
            </a:fld>
            <a:endParaRPr sz="1200">
              <a:solidFill>
                <a:srgbClr val="888888"/>
              </a:solidFill>
            </a:endParaRPr>
          </a:p>
        </p:txBody>
      </p:sp>
      <p:sp>
        <p:nvSpPr>
          <p:cNvPr id="282" name="Shape 282"/>
          <p:cNvSpPr/>
          <p:nvPr/>
        </p:nvSpPr>
        <p:spPr>
          <a:xfrm>
            <a:off x="1207025" y="303564"/>
            <a:ext cx="4242305" cy="584776"/>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b="1">
                <a:solidFill>
                  <a:srgbClr val="599FBE"/>
                </a:solidFill>
                <a:latin typeface="Helvetica 65 Medium"/>
                <a:ea typeface="Helvetica 65 Medium"/>
                <a:cs typeface="Helvetica 65 Medium"/>
                <a:sym typeface="Helvetica 65 Medium"/>
              </a:defRPr>
            </a:lvl1pPr>
          </a:lstStyle>
          <a:p>
            <a:pPr lvl="0">
              <a:defRPr sz="1800" b="0">
                <a:solidFill>
                  <a:srgbClr val="000000"/>
                </a:solidFill>
              </a:defRPr>
            </a:pPr>
            <a:r>
              <a:rPr lang="es-ES_tradnl" sz="3200" b="1" dirty="0" smtClean="0">
                <a:solidFill>
                  <a:srgbClr val="599FBE"/>
                </a:solidFill>
              </a:rPr>
              <a:t>Objetivos del estudio</a:t>
            </a:r>
            <a:endParaRPr sz="3200" b="1" dirty="0">
              <a:solidFill>
                <a:srgbClr val="599FBE"/>
              </a:solidFill>
            </a:endParaRPr>
          </a:p>
        </p:txBody>
      </p:sp>
      <p:sp>
        <p:nvSpPr>
          <p:cNvPr id="283" name="Shape 283"/>
          <p:cNvSpPr/>
          <p:nvPr/>
        </p:nvSpPr>
        <p:spPr>
          <a:xfrm>
            <a:off x="218094" y="1560754"/>
            <a:ext cx="3684513" cy="4003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dirty="0"/>
              <a:t>Diagnosticar el grado de </a:t>
            </a:r>
            <a:r>
              <a:rPr dirty="0" smtClean="0"/>
              <a:t>preparación </a:t>
            </a:r>
            <a:r>
              <a:rPr dirty="0"/>
              <a:t>respecto a open data, con los siguientes objetivos:</a:t>
            </a:r>
          </a:p>
          <a:p>
            <a:pPr lvl="0"/>
            <a:endParaRPr dirty="0"/>
          </a:p>
          <a:p>
            <a:pPr marL="285750" lvl="0" indent="-285750">
              <a:buSzPct val="100000"/>
              <a:buChar char="-"/>
            </a:pPr>
            <a:r>
              <a:rPr dirty="0"/>
              <a:t>Entender los elementos que componen una política de apertura de datos</a:t>
            </a:r>
          </a:p>
          <a:p>
            <a:pPr marL="285750" lvl="0" indent="-285750">
              <a:buSzPct val="100000"/>
              <a:buChar char="-"/>
            </a:pPr>
            <a:r>
              <a:rPr dirty="0"/>
              <a:t>Calibrar el cambio que supone y tomar medidas que ayuden a afrontarlo</a:t>
            </a:r>
          </a:p>
          <a:p>
            <a:pPr marL="285750" lvl="0" indent="-285750">
              <a:buSzPct val="100000"/>
              <a:buChar char="-"/>
            </a:pPr>
            <a:r>
              <a:rPr dirty="0"/>
              <a:t>Enfocar la estrategia y el posible proyecto de puesta en marcha la política, la comunicación y la apertura del portal de Open Data</a:t>
            </a:r>
          </a:p>
        </p:txBody>
      </p:sp>
      <p:pic>
        <p:nvPicPr>
          <p:cNvPr id="2" name="Imagen 1" descr="radar colombia v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3592" y="1736781"/>
            <a:ext cx="4534529" cy="3827014"/>
          </a:xfrm>
          <a:prstGeom prst="rect">
            <a:avLst/>
          </a:prstGeom>
        </p:spPr>
      </p:pic>
    </p:spTree>
    <p:extLst>
      <p:ext uri="{BB962C8B-B14F-4D97-AF65-F5344CB8AC3E}">
        <p14:creationId xmlns:p14="http://schemas.microsoft.com/office/powerpoint/2010/main" val="4060242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73491906"/>
              </p:ext>
            </p:extLst>
          </p:nvPr>
        </p:nvGraphicFramePr>
        <p:xfrm>
          <a:off x="831656" y="1250903"/>
          <a:ext cx="7459665" cy="4550327"/>
        </p:xfrm>
        <a:graphic>
          <a:graphicData uri="http://schemas.openxmlformats.org/drawingml/2006/table">
            <a:tbl>
              <a:tblPr firstRow="1" bandRow="1">
                <a:tableStyleId>{2D5ABB26-0587-4C30-8999-92F81FD0307C}</a:tableStyleId>
              </a:tblPr>
              <a:tblGrid>
                <a:gridCol w="2486555"/>
                <a:gridCol w="2486555"/>
                <a:gridCol w="2486555"/>
              </a:tblGrid>
              <a:tr h="405078">
                <a:tc>
                  <a:txBody>
                    <a:bodyPr/>
                    <a:lstStyle/>
                    <a:p>
                      <a:pPr>
                        <a:lnSpc>
                          <a:spcPct val="115000"/>
                        </a:lnSpc>
                        <a:spcAft>
                          <a:spcPts val="1000"/>
                        </a:spcAft>
                      </a:pPr>
                      <a:r>
                        <a:rPr lang="es-ES" sz="1800" b="1" dirty="0">
                          <a:effectLst/>
                          <a:latin typeface="Century Gothic"/>
                          <a:ea typeface="Calibri"/>
                          <a:cs typeface="Times New Roman"/>
                        </a:rPr>
                        <a:t>Ítems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lnSpc>
                          <a:spcPct val="115000"/>
                        </a:lnSpc>
                        <a:spcAft>
                          <a:spcPts val="1000"/>
                        </a:spcAft>
                      </a:pPr>
                      <a:r>
                        <a:rPr lang="es-ES" sz="1800" b="1">
                          <a:effectLst/>
                          <a:latin typeface="Century Gothic"/>
                          <a:ea typeface="Calibri"/>
                          <a:cs typeface="Times New Roman"/>
                        </a:rPr>
                        <a:t>Importancia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lnSpc>
                          <a:spcPct val="115000"/>
                        </a:lnSpc>
                        <a:spcAft>
                          <a:spcPts val="1000"/>
                        </a:spcAft>
                      </a:pPr>
                      <a:r>
                        <a:rPr lang="es-ES" sz="1800" b="1">
                          <a:effectLst/>
                          <a:latin typeface="Century Gothic"/>
                          <a:ea typeface="Calibri"/>
                          <a:cs typeface="Times New Roman"/>
                        </a:rPr>
                        <a:t>Evaluación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827914">
                <a:tc>
                  <a:txBody>
                    <a:bodyPr/>
                    <a:lstStyle/>
                    <a:p>
                      <a:pPr>
                        <a:lnSpc>
                          <a:spcPct val="115000"/>
                        </a:lnSpc>
                        <a:spcAft>
                          <a:spcPts val="1000"/>
                        </a:spcAft>
                      </a:pPr>
                      <a:r>
                        <a:rPr lang="es-ES" sz="1600">
                          <a:effectLst/>
                          <a:latin typeface="Century Gothic"/>
                          <a:ea typeface="Calibri"/>
                          <a:cs typeface="Times New Roman"/>
                        </a:rPr>
                        <a:t>Demanda de la sociedad civil y los 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Times New Roman"/>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827914">
                <a:tc>
                  <a:txBody>
                    <a:bodyPr/>
                    <a:lstStyle/>
                    <a:p>
                      <a:pPr>
                        <a:lnSpc>
                          <a:spcPct val="115000"/>
                        </a:lnSpc>
                        <a:spcAft>
                          <a:spcPts val="1000"/>
                        </a:spcAft>
                      </a:pPr>
                      <a:r>
                        <a:rPr lang="es-ES" sz="1600">
                          <a:effectLst/>
                          <a:latin typeface="Century Gothic"/>
                          <a:ea typeface="Calibri"/>
                          <a:cs typeface="Times New Roman"/>
                        </a:rPr>
                        <a:t>Demanda del sector privado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Times New Roman"/>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55617">
                <a:tc>
                  <a:txBody>
                    <a:bodyPr/>
                    <a:lstStyle/>
                    <a:p>
                      <a:pPr>
                        <a:lnSpc>
                          <a:spcPct val="115000"/>
                        </a:lnSpc>
                        <a:spcAft>
                          <a:spcPts val="1000"/>
                        </a:spcAft>
                      </a:pPr>
                      <a:r>
                        <a:rPr lang="es-ES" sz="1600">
                          <a:effectLst/>
                          <a:latin typeface="Century Gothic"/>
                          <a:ea typeface="Calibri"/>
                          <a:cs typeface="Times New Roman"/>
                        </a:rPr>
                        <a:t>Proceso de escucha y respuesta Organismos Públicos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Times New Roman"/>
                        </a:rPr>
                        <a:t>Media</a:t>
                      </a:r>
                      <a:endParaRPr lang="es-ES" sz="2400">
                        <a:effectLst/>
                        <a:latin typeface="Calibri"/>
                        <a:ea typeface="Calibri"/>
                        <a:cs typeface="Times New Roman"/>
                      </a:endParaRPr>
                    </a:p>
                    <a:p>
                      <a:pPr algn="ctr">
                        <a:lnSpc>
                          <a:spcPct val="115000"/>
                        </a:lnSpc>
                        <a:spcAft>
                          <a:spcPts val="1000"/>
                        </a:spcAft>
                      </a:pPr>
                      <a:r>
                        <a:rPr lang="es-ES" sz="1600">
                          <a:solidFill>
                            <a:srgbClr val="000000"/>
                          </a:solidFill>
                          <a:effectLst/>
                          <a:latin typeface="Century Gothic"/>
                          <a:ea typeface="Calibri"/>
                          <a:cs typeface="Times New Roman"/>
                        </a:rPr>
                        <a:t> </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55617">
                <a:tc>
                  <a:txBody>
                    <a:bodyPr/>
                    <a:lstStyle/>
                    <a:p>
                      <a:pPr>
                        <a:lnSpc>
                          <a:spcPct val="115000"/>
                        </a:lnSpc>
                        <a:spcAft>
                          <a:spcPts val="1000"/>
                        </a:spcAft>
                      </a:pPr>
                      <a:r>
                        <a:rPr lang="es-ES" sz="1600">
                          <a:effectLst/>
                          <a:latin typeface="Century Gothic"/>
                          <a:ea typeface="Calibri"/>
                          <a:cs typeface="Times New Roman"/>
                        </a:rPr>
                        <a:t>Disposición a la escucha y respuesta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Times New Roman"/>
                        </a:rPr>
                        <a:t>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55617">
                <a:tc>
                  <a:txBody>
                    <a:bodyPr/>
                    <a:lstStyle/>
                    <a:p>
                      <a:pPr>
                        <a:lnSpc>
                          <a:spcPct val="115000"/>
                        </a:lnSpc>
                        <a:spcAft>
                          <a:spcPts val="1000"/>
                        </a:spcAft>
                      </a:pPr>
                      <a:r>
                        <a:rPr lang="es-ES" sz="1600" b="1">
                          <a:effectLst/>
                          <a:latin typeface="Century Gothic"/>
                          <a:ea typeface="Calibri"/>
                          <a:cs typeface="Times New Roman"/>
                        </a:rPr>
                        <a:t>GLOBAL</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b="1">
                          <a:effectLst/>
                          <a:latin typeface="Century Gothic"/>
                          <a:ea typeface="Calibri"/>
                          <a:cs typeface="Times New Roman"/>
                        </a:rPr>
                        <a:t>Alta</a:t>
                      </a:r>
                      <a:endParaRPr lang="es-ES" sz="2400" b="1">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b="1" dirty="0">
                          <a:effectLst/>
                          <a:latin typeface="Century Gothic"/>
                          <a:ea typeface="Calibri"/>
                          <a:cs typeface="Calibri"/>
                        </a:rPr>
                        <a:t>Amarillo</a:t>
                      </a:r>
                      <a:endParaRPr lang="es-ES" sz="2400" b="1"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3" name="Título 1"/>
          <p:cNvSpPr txBox="1">
            <a:spLocks/>
          </p:cNvSpPr>
          <p:nvPr/>
        </p:nvSpPr>
        <p:spPr>
          <a:xfrm>
            <a:off x="0" y="0"/>
            <a:ext cx="9144000" cy="952500"/>
          </a:xfrm>
          <a:prstGeom prst="rect">
            <a:avLst/>
          </a:prstGeom>
          <a:solidFill>
            <a:schemeClr val="accent1">
              <a:lumMod val="75000"/>
            </a:schemeClr>
          </a:solidFill>
        </p:spPr>
        <p:txBody>
          <a:bodyPr>
            <a:normAutofit/>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a:t>Demanda de Datos</a:t>
            </a:r>
          </a:p>
        </p:txBody>
      </p:sp>
    </p:spTree>
    <p:extLst>
      <p:ext uri="{BB962C8B-B14F-4D97-AF65-F5344CB8AC3E}">
        <p14:creationId xmlns:p14="http://schemas.microsoft.com/office/powerpoint/2010/main" val="15011493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Capacidad </a:t>
            </a:r>
            <a:r>
              <a:rPr lang="es-ES" dirty="0"/>
              <a:t>y Compromiso en la Sociedad</a:t>
            </a:r>
            <a:r>
              <a:rPr lang="es-ES_tradnl" dirty="0"/>
              <a:t> </a:t>
            </a:r>
            <a:endParaRPr lang="es-ES" dirty="0"/>
          </a:p>
        </p:txBody>
      </p:sp>
      <p:sp>
        <p:nvSpPr>
          <p:cNvPr id="3" name="Marcador de contenido 2"/>
          <p:cNvSpPr>
            <a:spLocks noGrp="1"/>
          </p:cNvSpPr>
          <p:nvPr>
            <p:ph idx="1"/>
          </p:nvPr>
        </p:nvSpPr>
        <p:spPr>
          <a:xfrm>
            <a:off x="457200" y="1069257"/>
            <a:ext cx="8229600" cy="4854389"/>
          </a:xfrm>
        </p:spPr>
        <p:txBody>
          <a:bodyPr vert="horz" lIns="91440" tIns="45720" rIns="91440" bIns="45720" rtlCol="0">
            <a:noAutofit/>
          </a:bodyPr>
          <a:lstStyle/>
          <a:p>
            <a:pPr algn="just">
              <a:lnSpc>
                <a:spcPct val="90000"/>
              </a:lnSpc>
            </a:pPr>
            <a:r>
              <a:rPr lang="es-ES" sz="2000" dirty="0"/>
              <a:t>Colombia cuenta con ejemplos reconocidos de reutilizaciones de datos públicos tanto dentro del gremio de los periodistas, de la sociedad civil y de organizaciones </a:t>
            </a:r>
            <a:r>
              <a:rPr lang="es-ES" sz="2000" dirty="0" smtClean="0"/>
              <a:t>internacionales, capaces </a:t>
            </a:r>
            <a:r>
              <a:rPr lang="es-ES" sz="2000" dirty="0"/>
              <a:t>y </a:t>
            </a:r>
            <a:r>
              <a:rPr lang="es-ES" sz="2000" dirty="0" smtClean="0"/>
              <a:t>con conocimientos para </a:t>
            </a:r>
            <a:r>
              <a:rPr lang="es-ES" sz="2000" dirty="0"/>
              <a:t>manejar los </a:t>
            </a:r>
            <a:r>
              <a:rPr lang="es-ES" sz="2000" dirty="0" smtClean="0"/>
              <a:t>datos.</a:t>
            </a:r>
          </a:p>
          <a:p>
            <a:pPr marL="0" indent="0" algn="just">
              <a:lnSpc>
                <a:spcPct val="90000"/>
              </a:lnSpc>
              <a:buNone/>
            </a:pPr>
            <a:endParaRPr lang="es-ES" sz="2000" dirty="0" smtClean="0"/>
          </a:p>
          <a:p>
            <a:pPr algn="just">
              <a:lnSpc>
                <a:spcPct val="90000"/>
              </a:lnSpc>
            </a:pPr>
            <a:r>
              <a:rPr lang="es-ES" sz="2000" dirty="0"/>
              <a:t>L</a:t>
            </a:r>
            <a:r>
              <a:rPr lang="es-ES" sz="2000" dirty="0" smtClean="0"/>
              <a:t>a </a:t>
            </a:r>
            <a:r>
              <a:rPr lang="es-ES" sz="2000" dirty="0"/>
              <a:t>sociedad colombiana participa </a:t>
            </a:r>
            <a:r>
              <a:rPr lang="es-ES" sz="2000" dirty="0" smtClean="0"/>
              <a:t>en </a:t>
            </a:r>
            <a:r>
              <a:rPr lang="es-ES" sz="2000" dirty="0"/>
              <a:t>actividades </a:t>
            </a:r>
            <a:r>
              <a:rPr lang="es-ES" sz="2000" dirty="0" smtClean="0"/>
              <a:t>internacionales </a:t>
            </a:r>
            <a:r>
              <a:rPr lang="es-ES" sz="2000" dirty="0"/>
              <a:t>donde la reutilización de datos es una práctica </a:t>
            </a:r>
            <a:r>
              <a:rPr lang="es-ES" sz="2000" dirty="0" smtClean="0"/>
              <a:t>habitual.</a:t>
            </a:r>
          </a:p>
          <a:p>
            <a:pPr marL="0" indent="0" algn="just">
              <a:lnSpc>
                <a:spcPct val="90000"/>
              </a:lnSpc>
              <a:buNone/>
            </a:pPr>
            <a:endParaRPr lang="es-ES" sz="2000" dirty="0" smtClean="0"/>
          </a:p>
          <a:p>
            <a:pPr algn="just">
              <a:lnSpc>
                <a:spcPct val="90000"/>
              </a:lnSpc>
            </a:pPr>
            <a:r>
              <a:rPr lang="es-ES" sz="2000" dirty="0" smtClean="0"/>
              <a:t>Existen </a:t>
            </a:r>
            <a:r>
              <a:rPr lang="es-ES" sz="2000" dirty="0"/>
              <a:t>numerosos eventos de cocreación y actividades o iniciativas que parten de las administraciones públicas </a:t>
            </a:r>
            <a:r>
              <a:rPr lang="es-ES" sz="2000" dirty="0" smtClean="0"/>
              <a:t>para </a:t>
            </a:r>
            <a:r>
              <a:rPr lang="es-ES" sz="2000" dirty="0"/>
              <a:t>aumentar la comunidad de </a:t>
            </a:r>
            <a:r>
              <a:rPr lang="es-ES" sz="2000" dirty="0" smtClean="0"/>
              <a:t>reutilizadores. </a:t>
            </a:r>
            <a:r>
              <a:rPr lang="es-ES_tradnl" sz="2000" dirty="0" smtClean="0"/>
              <a:t>Se requiere abordar estas actividades de forma más profunda y aumentar el apoyo para fomentar la emergencia de buenos productos y casos de éxito.</a:t>
            </a:r>
          </a:p>
          <a:p>
            <a:pPr marL="0" indent="0" algn="just">
              <a:lnSpc>
                <a:spcPct val="90000"/>
              </a:lnSpc>
              <a:buNone/>
            </a:pPr>
            <a:endParaRPr lang="es-ES_tradnl" sz="2000" dirty="0" smtClean="0"/>
          </a:p>
          <a:p>
            <a:pPr algn="just">
              <a:lnSpc>
                <a:spcPct val="90000"/>
              </a:lnSpc>
            </a:pPr>
            <a:r>
              <a:rPr lang="es-ES" sz="2000" dirty="0"/>
              <a:t>La </a:t>
            </a:r>
            <a:r>
              <a:rPr lang="es-ES" sz="2000" dirty="0" smtClean="0"/>
              <a:t>Academia cuenta </a:t>
            </a:r>
            <a:r>
              <a:rPr lang="es-ES" sz="2000" dirty="0"/>
              <a:t>con variados y numerosos programas, asignaturas y temáticas, incluso prácticas relacionadas con el mundo de los datos, </a:t>
            </a:r>
            <a:r>
              <a:rPr lang="es-ES" sz="2000" dirty="0" smtClean="0"/>
              <a:t>y se sugiere reorientar estas materias hacia open </a:t>
            </a:r>
            <a:r>
              <a:rPr lang="es-ES" sz="2000" dirty="0"/>
              <a:t>data. </a:t>
            </a:r>
            <a:endParaRPr lang="es-ES_tradnl" sz="2000" dirty="0"/>
          </a:p>
          <a:p>
            <a:pPr algn="just">
              <a:lnSpc>
                <a:spcPct val="90000"/>
              </a:lnSpc>
            </a:pPr>
            <a:endParaRPr lang="es-ES" sz="2000" dirty="0" smtClean="0"/>
          </a:p>
          <a:p>
            <a:pPr algn="just">
              <a:lnSpc>
                <a:spcPct val="90000"/>
              </a:lnSpc>
            </a:pPr>
            <a:endParaRPr lang="es-ES_tradnl" sz="2000" dirty="0"/>
          </a:p>
        </p:txBody>
      </p:sp>
    </p:spTree>
    <p:extLst>
      <p:ext uri="{BB962C8B-B14F-4D97-AF65-F5344CB8AC3E}">
        <p14:creationId xmlns:p14="http://schemas.microsoft.com/office/powerpoint/2010/main" val="410136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645880607"/>
              </p:ext>
            </p:extLst>
          </p:nvPr>
        </p:nvGraphicFramePr>
        <p:xfrm>
          <a:off x="595647" y="1209440"/>
          <a:ext cx="8170455" cy="4371664"/>
        </p:xfrm>
        <a:graphic>
          <a:graphicData uri="http://schemas.openxmlformats.org/drawingml/2006/table">
            <a:tbl>
              <a:tblPr firstRow="1" bandRow="1">
                <a:tableStyleId>{2D5ABB26-0587-4C30-8999-92F81FD0307C}</a:tableStyleId>
              </a:tblPr>
              <a:tblGrid>
                <a:gridCol w="3000703"/>
                <a:gridCol w="2607353"/>
                <a:gridCol w="2562399"/>
              </a:tblGrid>
              <a:tr h="398185">
                <a:tc>
                  <a:txBody>
                    <a:bodyPr/>
                    <a:lstStyle/>
                    <a:p>
                      <a:pPr>
                        <a:lnSpc>
                          <a:spcPct val="115000"/>
                        </a:lnSpc>
                        <a:spcAft>
                          <a:spcPts val="1000"/>
                        </a:spcAft>
                      </a:pPr>
                      <a:r>
                        <a:rPr lang="es-ES" sz="1800" b="1" dirty="0">
                          <a:effectLst/>
                          <a:latin typeface="Century Gothic"/>
                          <a:ea typeface="Calibri"/>
                          <a:cs typeface="Times New Roman"/>
                        </a:rPr>
                        <a:t>Ítems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800" b="1">
                          <a:effectLst/>
                          <a:latin typeface="Century Gothic"/>
                          <a:ea typeface="Calibri"/>
                          <a:cs typeface="Times New Roman"/>
                        </a:rPr>
                        <a:t>Importancia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1800" b="1">
                          <a:effectLst/>
                          <a:latin typeface="Century Gothic"/>
                          <a:ea typeface="Calibri"/>
                          <a:cs typeface="Times New Roman"/>
                        </a:rPr>
                        <a:t>Evaluación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813824">
                <a:tc>
                  <a:txBody>
                    <a:bodyPr/>
                    <a:lstStyle/>
                    <a:p>
                      <a:pPr marL="63500" marR="63500">
                        <a:lnSpc>
                          <a:spcPct val="115000"/>
                        </a:lnSpc>
                        <a:spcAft>
                          <a:spcPts val="1000"/>
                        </a:spcAft>
                      </a:pPr>
                      <a:r>
                        <a:rPr lang="es-ES" sz="1600" dirty="0">
                          <a:effectLst/>
                          <a:latin typeface="Century Gothic"/>
                          <a:ea typeface="Calibri"/>
                          <a:cs typeface="Times New Roman"/>
                        </a:rPr>
                        <a:t>Infomediarios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63500" marR="63500" algn="ctr">
                        <a:lnSpc>
                          <a:spcPct val="115000"/>
                        </a:lnSpc>
                        <a:spcAft>
                          <a:spcPts val="1000"/>
                        </a:spcAft>
                      </a:pPr>
                      <a:r>
                        <a:rPr lang="es-ES" sz="1600">
                          <a:effectLst/>
                          <a:latin typeface="Century Gothic"/>
                          <a:ea typeface="Calibri"/>
                          <a:cs typeface="Times New Roman"/>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644460">
                <a:tc>
                  <a:txBody>
                    <a:bodyPr/>
                    <a:lstStyle/>
                    <a:p>
                      <a:pPr marL="63500" marR="63500">
                        <a:lnSpc>
                          <a:spcPct val="115000"/>
                        </a:lnSpc>
                        <a:spcAft>
                          <a:spcPts val="1000"/>
                        </a:spcAft>
                      </a:pPr>
                      <a:r>
                        <a:rPr lang="es-ES" sz="1600">
                          <a:effectLst/>
                          <a:latin typeface="Century Gothic"/>
                          <a:ea typeface="Calibri"/>
                          <a:cs typeface="Times New Roman"/>
                        </a:rPr>
                        <a:t>Promoción de la reutilización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63500" marR="63500" algn="ctr">
                        <a:lnSpc>
                          <a:spcPct val="115000"/>
                        </a:lnSpc>
                        <a:spcAft>
                          <a:spcPts val="1000"/>
                        </a:spcAft>
                      </a:pPr>
                      <a:r>
                        <a:rPr lang="es-ES" sz="1600">
                          <a:effectLst/>
                          <a:latin typeface="Century Gothic"/>
                          <a:ea typeface="Calibri"/>
                          <a:cs typeface="Times New Roman"/>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44460">
                <a:tc>
                  <a:txBody>
                    <a:bodyPr/>
                    <a:lstStyle/>
                    <a:p>
                      <a:pPr marL="63500" marR="63500">
                        <a:lnSpc>
                          <a:spcPct val="115000"/>
                        </a:lnSpc>
                        <a:spcAft>
                          <a:spcPts val="1000"/>
                        </a:spcAft>
                      </a:pPr>
                      <a:r>
                        <a:rPr lang="es-ES" sz="1600">
                          <a:effectLst/>
                          <a:latin typeface="Century Gothic"/>
                          <a:ea typeface="Calibri"/>
                          <a:cs typeface="Times New Roman"/>
                        </a:rPr>
                        <a:t>Comunicación Social</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63500" marR="63500" algn="ctr">
                        <a:lnSpc>
                          <a:spcPct val="115000"/>
                        </a:lnSpc>
                        <a:spcAft>
                          <a:spcPts val="1000"/>
                        </a:spcAft>
                      </a:pPr>
                      <a:r>
                        <a:rPr lang="es-ES" sz="1600">
                          <a:effectLst/>
                          <a:latin typeface="Century Gothic"/>
                          <a:ea typeface="Calibri"/>
                          <a:cs typeface="Times New Roman"/>
                        </a:rPr>
                        <a:t>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44460">
                <a:tc>
                  <a:txBody>
                    <a:bodyPr/>
                    <a:lstStyle/>
                    <a:p>
                      <a:pPr marL="63500" marR="63500">
                        <a:lnSpc>
                          <a:spcPct val="115000"/>
                        </a:lnSpc>
                        <a:spcAft>
                          <a:spcPts val="1000"/>
                        </a:spcAft>
                      </a:pPr>
                      <a:r>
                        <a:rPr lang="es-ES" sz="1600">
                          <a:effectLst/>
                          <a:latin typeface="Century Gothic"/>
                          <a:ea typeface="Calibri"/>
                          <a:cs typeface="Times New Roman"/>
                        </a:rPr>
                        <a:t>Cultura de la reutilización y aplicaciones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63500" marR="63500" algn="ctr">
                        <a:lnSpc>
                          <a:spcPct val="115000"/>
                        </a:lnSpc>
                        <a:spcAft>
                          <a:spcPts val="1000"/>
                        </a:spcAft>
                      </a:pPr>
                      <a:r>
                        <a:rPr lang="es-ES" sz="1600">
                          <a:effectLst/>
                          <a:latin typeface="Century Gothic"/>
                          <a:ea typeface="Calibri"/>
                          <a:cs typeface="Times New Roman"/>
                        </a:rPr>
                        <a:t>Medio-Alta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644460">
                <a:tc>
                  <a:txBody>
                    <a:bodyPr/>
                    <a:lstStyle/>
                    <a:p>
                      <a:pPr marL="63500" marR="63500">
                        <a:lnSpc>
                          <a:spcPct val="115000"/>
                        </a:lnSpc>
                        <a:spcAft>
                          <a:spcPts val="1000"/>
                        </a:spcAft>
                      </a:pPr>
                      <a:r>
                        <a:rPr lang="es-ES" sz="1600">
                          <a:effectLst/>
                          <a:latin typeface="Century Gothic"/>
                          <a:ea typeface="Calibri"/>
                          <a:cs typeface="Times New Roman"/>
                        </a:rPr>
                        <a:t>Comunidad Académica e Investigación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63500" marR="63500" algn="ctr">
                        <a:lnSpc>
                          <a:spcPct val="115000"/>
                        </a:lnSpc>
                        <a:spcAft>
                          <a:spcPts val="1000"/>
                        </a:spcAft>
                      </a:pPr>
                      <a:r>
                        <a:rPr lang="es-ES" sz="1600">
                          <a:effectLst/>
                          <a:latin typeface="Century Gothic"/>
                          <a:ea typeface="Calibri"/>
                          <a:cs typeface="Times New Roman"/>
                        </a:rPr>
                        <a:t>Media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98185">
                <a:tc>
                  <a:txBody>
                    <a:bodyPr/>
                    <a:lstStyle/>
                    <a:p>
                      <a:pPr>
                        <a:lnSpc>
                          <a:spcPct val="115000"/>
                        </a:lnSpc>
                        <a:spcAft>
                          <a:spcPts val="1000"/>
                        </a:spcAft>
                      </a:pPr>
                      <a:r>
                        <a:rPr lang="es-ES" sz="1600" b="1">
                          <a:effectLst/>
                          <a:latin typeface="Century Gothic"/>
                          <a:ea typeface="Calibri"/>
                          <a:cs typeface="Times New Roman"/>
                        </a:rPr>
                        <a:t>GLOBAL</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63500" marR="63500" algn="ctr">
                        <a:lnSpc>
                          <a:spcPct val="115000"/>
                        </a:lnSpc>
                        <a:spcAft>
                          <a:spcPts val="1000"/>
                        </a:spcAft>
                      </a:pPr>
                      <a:r>
                        <a:rPr lang="es-ES" sz="1600" b="1">
                          <a:effectLst/>
                          <a:latin typeface="Century Gothic"/>
                          <a:ea typeface="Calibri"/>
                          <a:cs typeface="Times New Roman"/>
                        </a:rPr>
                        <a:t>Alta</a:t>
                      </a:r>
                      <a:endParaRPr lang="es-ES" sz="2400" b="1">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b="1" dirty="0">
                          <a:effectLst/>
                          <a:latin typeface="Century Gothic"/>
                          <a:ea typeface="Calibri"/>
                          <a:cs typeface="Calibri"/>
                        </a:rPr>
                        <a:t>Amarillo</a:t>
                      </a:r>
                      <a:endParaRPr lang="es-ES" sz="2400" b="1"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3" name="Título 1"/>
          <p:cNvSpPr txBox="1">
            <a:spLocks/>
          </p:cNvSpPr>
          <p:nvPr/>
        </p:nvSpPr>
        <p:spPr>
          <a:xfrm>
            <a:off x="0" y="0"/>
            <a:ext cx="9144000" cy="952500"/>
          </a:xfrm>
          <a:prstGeom prst="rect">
            <a:avLst/>
          </a:prstGeom>
          <a:solidFill>
            <a:schemeClr val="accent1">
              <a:lumMod val="75000"/>
            </a:schemeClr>
          </a:solidFill>
        </p:spPr>
        <p:txBody>
          <a:bodyPr>
            <a:normAutofit/>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a:t>Capacidad y Compromiso en la Sociedad</a:t>
            </a:r>
          </a:p>
        </p:txBody>
      </p:sp>
    </p:spTree>
    <p:extLst>
      <p:ext uri="{BB962C8B-B14F-4D97-AF65-F5344CB8AC3E}">
        <p14:creationId xmlns:p14="http://schemas.microsoft.com/office/powerpoint/2010/main" val="29111673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FINANCIACIÓN</a:t>
            </a:r>
            <a:endParaRPr lang="es-ES" dirty="0"/>
          </a:p>
        </p:txBody>
      </p:sp>
      <p:sp>
        <p:nvSpPr>
          <p:cNvPr id="3" name="Marcador de contenido 2"/>
          <p:cNvSpPr>
            <a:spLocks noGrp="1"/>
          </p:cNvSpPr>
          <p:nvPr>
            <p:ph idx="1"/>
          </p:nvPr>
        </p:nvSpPr>
        <p:spPr>
          <a:xfrm>
            <a:off x="457200" y="1038027"/>
            <a:ext cx="8229600" cy="4968904"/>
          </a:xfrm>
        </p:spPr>
        <p:txBody>
          <a:bodyPr vert="horz" lIns="91440" tIns="45720" rIns="91440" bIns="45720" rtlCol="0">
            <a:noAutofit/>
          </a:bodyPr>
          <a:lstStyle/>
          <a:p>
            <a:r>
              <a:rPr lang="es-ES" sz="2000" dirty="0" smtClean="0"/>
              <a:t>La </a:t>
            </a:r>
            <a:r>
              <a:rPr lang="es-ES" sz="2000" dirty="0"/>
              <a:t>iniciativa de datos abiertos cuenta con soporte financiero que garantiza su sostenibilidad a corto y medio </a:t>
            </a:r>
            <a:r>
              <a:rPr lang="es-ES" sz="2000" dirty="0" smtClean="0"/>
              <a:t>plazo. </a:t>
            </a:r>
          </a:p>
          <a:p>
            <a:pPr marL="0" indent="0">
              <a:buNone/>
            </a:pPr>
            <a:endParaRPr lang="es-ES" sz="2000" dirty="0" smtClean="0"/>
          </a:p>
          <a:p>
            <a:r>
              <a:rPr lang="es-ES" sz="2000" dirty="0" smtClean="0"/>
              <a:t>Las </a:t>
            </a:r>
            <a:r>
              <a:rPr lang="es-ES" sz="2000" dirty="0"/>
              <a:t>dotaciones económicas provienen de diferentes fondos y están vinculadas con la gestión y mantenimiento de la infraestructura tecnológica de publicación de datos o a la promoción de la reutilización y el desarrollo de aplicaciones o </a:t>
            </a:r>
            <a:r>
              <a:rPr lang="es-ES" sz="2000" dirty="0" smtClean="0"/>
              <a:t>servicios.</a:t>
            </a:r>
          </a:p>
          <a:p>
            <a:pPr marL="0" indent="0">
              <a:buNone/>
            </a:pPr>
            <a:endParaRPr lang="es-ES_tradnl" sz="2000" dirty="0"/>
          </a:p>
          <a:p>
            <a:r>
              <a:rPr lang="es-ES" sz="2000" dirty="0"/>
              <a:t>Este escenario de existencia de recursos para la financiación de la iniciativa es sin duda </a:t>
            </a:r>
            <a:r>
              <a:rPr lang="es-ES" sz="2000" dirty="0" smtClean="0"/>
              <a:t>positivo, pero al no contar con un esquema de presupuesto unificado resulta difícil de coordinar </a:t>
            </a:r>
            <a:r>
              <a:rPr lang="es-ES" sz="2000" dirty="0"/>
              <a:t>y </a:t>
            </a:r>
            <a:r>
              <a:rPr lang="es-ES" sz="2000" dirty="0" smtClean="0"/>
              <a:t>complejo </a:t>
            </a:r>
            <a:r>
              <a:rPr lang="es-ES" sz="2000" dirty="0"/>
              <a:t>para medir el retorno de la inversión y establecer mecanismos de optimización de la inversión y establecimiento objetivo de prioridades</a:t>
            </a:r>
            <a:r>
              <a:rPr lang="es-ES" sz="2000" dirty="0" smtClean="0"/>
              <a:t>.</a:t>
            </a:r>
            <a:endParaRPr lang="es-ES_tradnl" sz="2000" dirty="0"/>
          </a:p>
        </p:txBody>
      </p:sp>
    </p:spTree>
    <p:extLst>
      <p:ext uri="{BB962C8B-B14F-4D97-AF65-F5344CB8AC3E}">
        <p14:creationId xmlns:p14="http://schemas.microsoft.com/office/powerpoint/2010/main" val="10724500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0880494"/>
              </p:ext>
            </p:extLst>
          </p:nvPr>
        </p:nvGraphicFramePr>
        <p:xfrm>
          <a:off x="719257" y="1491331"/>
          <a:ext cx="7753120" cy="3601212"/>
        </p:xfrm>
        <a:graphic>
          <a:graphicData uri="http://schemas.openxmlformats.org/drawingml/2006/table">
            <a:tbl>
              <a:tblPr firstRow="1" bandRow="1">
                <a:tableStyleId>{2D5ABB26-0587-4C30-8999-92F81FD0307C}</a:tableStyleId>
              </a:tblPr>
              <a:tblGrid>
                <a:gridCol w="3210422"/>
                <a:gridCol w="1856678"/>
                <a:gridCol w="2686020"/>
              </a:tblGrid>
              <a:tr h="370840">
                <a:tc>
                  <a:txBody>
                    <a:bodyPr/>
                    <a:lstStyle/>
                    <a:p>
                      <a:pPr>
                        <a:lnSpc>
                          <a:spcPct val="115000"/>
                        </a:lnSpc>
                        <a:spcAft>
                          <a:spcPts val="1000"/>
                        </a:spcAft>
                      </a:pPr>
                      <a:r>
                        <a:rPr lang="es-ES" sz="1800" b="1" dirty="0">
                          <a:effectLst/>
                          <a:latin typeface="Century Gothic"/>
                          <a:ea typeface="Calibri"/>
                          <a:cs typeface="Times New Roman"/>
                        </a:rPr>
                        <a:t>Ítems</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lnSpc>
                          <a:spcPct val="115000"/>
                        </a:lnSpc>
                        <a:spcAft>
                          <a:spcPts val="1000"/>
                        </a:spcAft>
                      </a:pPr>
                      <a:r>
                        <a:rPr lang="es-ES" sz="1800" b="1">
                          <a:effectLst/>
                          <a:latin typeface="Century Gothic"/>
                          <a:ea typeface="Calibri"/>
                          <a:cs typeface="Times New Roman"/>
                        </a:rPr>
                        <a:t>Importancia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lnSpc>
                          <a:spcPct val="115000"/>
                        </a:lnSpc>
                        <a:spcAft>
                          <a:spcPts val="1000"/>
                        </a:spcAft>
                      </a:pPr>
                      <a:r>
                        <a:rPr lang="es-ES" sz="1800" b="1">
                          <a:effectLst/>
                          <a:latin typeface="Century Gothic"/>
                          <a:ea typeface="Calibri"/>
                          <a:cs typeface="Times New Roman"/>
                        </a:rPr>
                        <a:t>Evaluación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r>
              <a:tr h="370840">
                <a:tc>
                  <a:txBody>
                    <a:bodyPr/>
                    <a:lstStyle/>
                    <a:p>
                      <a:pPr>
                        <a:lnSpc>
                          <a:spcPct val="115000"/>
                        </a:lnSpc>
                        <a:spcAft>
                          <a:spcPts val="1000"/>
                        </a:spcAft>
                      </a:pPr>
                      <a:r>
                        <a:rPr lang="es-ES" sz="1600">
                          <a:effectLst/>
                          <a:latin typeface="Century Gothic"/>
                          <a:ea typeface="Calibri"/>
                          <a:cs typeface="Calibri"/>
                        </a:rPr>
                        <a:t>Financiación de la Iniciativa de Datos Abiertos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Muy 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Verde</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370840">
                <a:tc>
                  <a:txBody>
                    <a:bodyPr/>
                    <a:lstStyle/>
                    <a:p>
                      <a:pPr>
                        <a:lnSpc>
                          <a:spcPct val="115000"/>
                        </a:lnSpc>
                        <a:spcAft>
                          <a:spcPts val="1000"/>
                        </a:spcAft>
                      </a:pPr>
                      <a:r>
                        <a:rPr lang="es-ES" sz="1600">
                          <a:effectLst/>
                          <a:latin typeface="Century Gothic"/>
                          <a:ea typeface="Calibri"/>
                          <a:cs typeface="Calibri"/>
                        </a:rPr>
                        <a:t>Financiación para el desarrollo de aplicaciones y e-servicios</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a:effectLst/>
                          <a:latin typeface="Century Gothic"/>
                          <a:ea typeface="Calibri"/>
                          <a:cs typeface="Calibri"/>
                        </a:rPr>
                        <a:t>Financiación para el soporte tecnológico  y la capacitación del Staff</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Medio 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a:effectLst/>
                          <a:latin typeface="Century Gothic"/>
                          <a:ea typeface="Calibri"/>
                          <a:cs typeface="Calibri"/>
                        </a:rPr>
                        <a:t>Financiación de la Innovación</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a:effectLst/>
                          <a:latin typeface="Century Gothic"/>
                          <a:ea typeface="Calibri"/>
                          <a:cs typeface="Calibri"/>
                        </a:rPr>
                        <a:t>Medio Alta</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a:effectLst/>
                          <a:latin typeface="Century Gothic"/>
                          <a:ea typeface="Calibri"/>
                          <a:cs typeface="Calibri"/>
                        </a:rPr>
                        <a:t>Amarillo</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r h="370840">
                <a:tc>
                  <a:txBody>
                    <a:bodyPr/>
                    <a:lstStyle/>
                    <a:p>
                      <a:pPr indent="12700">
                        <a:lnSpc>
                          <a:spcPct val="115000"/>
                        </a:lnSpc>
                        <a:spcAft>
                          <a:spcPts val="1000"/>
                        </a:spcAft>
                      </a:pPr>
                      <a:r>
                        <a:rPr lang="es-ES" sz="1600" b="1">
                          <a:effectLst/>
                          <a:latin typeface="Century Gothic"/>
                          <a:ea typeface="Calibri"/>
                          <a:cs typeface="Calibri"/>
                        </a:rPr>
                        <a:t>GLOBAL</a:t>
                      </a:r>
                      <a:endParaRPr lang="es-ES" sz="24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600" b="1" dirty="0">
                          <a:effectLst/>
                          <a:latin typeface="Century Gothic"/>
                          <a:ea typeface="Calibri"/>
                          <a:cs typeface="Calibri"/>
                        </a:rPr>
                        <a:t>Medio Alta</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600" b="1" dirty="0">
                          <a:effectLst/>
                          <a:latin typeface="Century Gothic"/>
                          <a:ea typeface="Calibri"/>
                          <a:cs typeface="Calibri"/>
                        </a:rPr>
                        <a:t>Amarillo</a:t>
                      </a:r>
                      <a:endParaRPr lang="es-ES" sz="24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r>
            </a:tbl>
          </a:graphicData>
        </a:graphic>
      </p:graphicFrame>
      <p:sp>
        <p:nvSpPr>
          <p:cNvPr id="3" name="Título 1"/>
          <p:cNvSpPr txBox="1">
            <a:spLocks/>
          </p:cNvSpPr>
          <p:nvPr/>
        </p:nvSpPr>
        <p:spPr>
          <a:xfrm>
            <a:off x="0" y="0"/>
            <a:ext cx="9144000" cy="952500"/>
          </a:xfrm>
          <a:prstGeom prst="rect">
            <a:avLst/>
          </a:prstGeom>
          <a:solidFill>
            <a:schemeClr val="accent1">
              <a:lumMod val="75000"/>
            </a:schemeClr>
          </a:solidFill>
        </p:spPr>
        <p:txBody>
          <a:bodyPr>
            <a:normAutofit/>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a:t>Financiación de la Iniciativa</a:t>
            </a:r>
          </a:p>
        </p:txBody>
      </p:sp>
    </p:spTree>
    <p:extLst>
      <p:ext uri="{BB962C8B-B14F-4D97-AF65-F5344CB8AC3E}">
        <p14:creationId xmlns:p14="http://schemas.microsoft.com/office/powerpoint/2010/main" val="2097925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Desarrollo Tecnológico y Sociedad de la Información</a:t>
            </a:r>
            <a:r>
              <a:rPr lang="es-ES_tradnl" dirty="0"/>
              <a:t> </a:t>
            </a:r>
            <a:endParaRPr lang="es-ES" dirty="0"/>
          </a:p>
        </p:txBody>
      </p:sp>
      <p:sp>
        <p:nvSpPr>
          <p:cNvPr id="3" name="Marcador de contenido 2"/>
          <p:cNvSpPr>
            <a:spLocks noGrp="1"/>
          </p:cNvSpPr>
          <p:nvPr>
            <p:ph idx="1"/>
          </p:nvPr>
        </p:nvSpPr>
        <p:spPr>
          <a:xfrm>
            <a:off x="457200" y="1181292"/>
            <a:ext cx="8229600" cy="4739872"/>
          </a:xfrm>
        </p:spPr>
        <p:txBody>
          <a:bodyPr vert="horz" lIns="91440" tIns="45720" rIns="91440" bIns="45720" rtlCol="0">
            <a:noAutofit/>
          </a:bodyPr>
          <a:lstStyle/>
          <a:p>
            <a:pPr algn="just"/>
            <a:r>
              <a:rPr lang="es-ES" sz="2000" dirty="0"/>
              <a:t>El escenario de desarrollo tecnológico que presenta Colombia es propicio para el despliegue de la estrategia de datos abiertos, contando con una política activa de compromiso e impulso de un marco nacional de ciencia, tecnología e innovación. </a:t>
            </a:r>
            <a:endParaRPr lang="es-ES" sz="2000" dirty="0" smtClean="0"/>
          </a:p>
          <a:p>
            <a:pPr algn="just"/>
            <a:r>
              <a:rPr lang="es-ES" sz="2000" dirty="0" smtClean="0"/>
              <a:t>La Sociedad </a:t>
            </a:r>
            <a:r>
              <a:rPr lang="es-ES" sz="2000" dirty="0"/>
              <a:t>de la Información avanza con paso constante en Colombia, </a:t>
            </a:r>
            <a:r>
              <a:rPr lang="en-US" sz="2000" dirty="0" smtClean="0"/>
              <a:t>el pa</a:t>
            </a:r>
            <a:r>
              <a:rPr lang="es-ES" sz="2000" dirty="0" err="1" smtClean="0"/>
              <a:t>ís</a:t>
            </a:r>
            <a:r>
              <a:rPr lang="es-ES" sz="2000" dirty="0" smtClean="0"/>
              <a:t> ha realizado grandes esfuerzos en llevar la conectividad a todas las regiones, y tiene el reto de lograr que su uso llegue a todos los ciudadanos.</a:t>
            </a:r>
            <a:endParaRPr lang="es-ES_tradnl" sz="2000" dirty="0" smtClean="0"/>
          </a:p>
          <a:p>
            <a:pPr algn="just"/>
            <a:r>
              <a:rPr lang="es-ES" sz="2000" dirty="0"/>
              <a:t>En cuanto a la apropiación de conocimiento tecnológico y alfabetización digital por parte de la población, se está realizando un esfuerzo notable a través de los puntos Vive </a:t>
            </a:r>
            <a:r>
              <a:rPr lang="es-ES" sz="2000" dirty="0" smtClean="0"/>
              <a:t>Digital</a:t>
            </a:r>
            <a:r>
              <a:rPr lang="es-ES_tradnl" sz="2000" dirty="0" smtClean="0"/>
              <a:t>.</a:t>
            </a:r>
          </a:p>
          <a:p>
            <a:pPr algn="just"/>
            <a:r>
              <a:rPr lang="es-ES" sz="2000" dirty="0"/>
              <a:t>Colombia, posee una industria TI </a:t>
            </a:r>
            <a:r>
              <a:rPr lang="es-ES" sz="2000" dirty="0" smtClean="0"/>
              <a:t>emergente, donde </a:t>
            </a:r>
            <a:r>
              <a:rPr lang="es-ES" sz="2000" dirty="0"/>
              <a:t>está despuntando el subsector de tercerización TI fruto de la alta disponibilidad de servicios de computación y almacenamiento en la nube. </a:t>
            </a:r>
          </a:p>
          <a:p>
            <a:pPr marL="0" indent="0" algn="just">
              <a:buNone/>
            </a:pPr>
            <a:endParaRPr lang="es-ES_tradnl" sz="2000" dirty="0" smtClean="0"/>
          </a:p>
          <a:p>
            <a:pPr algn="just"/>
            <a:endParaRPr lang="es-ES_tradnl" sz="2000" dirty="0"/>
          </a:p>
        </p:txBody>
      </p:sp>
    </p:spTree>
    <p:extLst>
      <p:ext uri="{BB962C8B-B14F-4D97-AF65-F5344CB8AC3E}">
        <p14:creationId xmlns:p14="http://schemas.microsoft.com/office/powerpoint/2010/main" val="4260792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200312875"/>
              </p:ext>
            </p:extLst>
          </p:nvPr>
        </p:nvGraphicFramePr>
        <p:xfrm>
          <a:off x="899088" y="1745712"/>
          <a:ext cx="7361276" cy="3320796"/>
        </p:xfrm>
        <a:graphic>
          <a:graphicData uri="http://schemas.openxmlformats.org/drawingml/2006/table">
            <a:tbl>
              <a:tblPr firstRow="1" bandRow="1">
                <a:tableStyleId>{2D5ABB26-0587-4C30-8999-92F81FD0307C}</a:tableStyleId>
              </a:tblPr>
              <a:tblGrid>
                <a:gridCol w="3281668"/>
                <a:gridCol w="1798175"/>
                <a:gridCol w="2281433"/>
              </a:tblGrid>
              <a:tr h="370840">
                <a:tc>
                  <a:txBody>
                    <a:bodyPr/>
                    <a:lstStyle/>
                    <a:p>
                      <a:pPr>
                        <a:lnSpc>
                          <a:spcPct val="115000"/>
                        </a:lnSpc>
                        <a:spcAft>
                          <a:spcPts val="1000"/>
                        </a:spcAft>
                      </a:pPr>
                      <a:r>
                        <a:rPr lang="es-ES" sz="2000" b="1" dirty="0">
                          <a:effectLst/>
                          <a:latin typeface="Century Gothic"/>
                          <a:ea typeface="Calibri"/>
                          <a:cs typeface="Times New Roman"/>
                        </a:rPr>
                        <a:t>Ítems</a:t>
                      </a:r>
                      <a:endParaRPr lang="es-ES" sz="28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2000" b="1">
                          <a:effectLst/>
                          <a:latin typeface="Century Gothic"/>
                          <a:ea typeface="Calibri"/>
                          <a:cs typeface="Times New Roman"/>
                        </a:rPr>
                        <a:t>Importancia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es-ES" sz="2000" b="1">
                          <a:effectLst/>
                          <a:latin typeface="Century Gothic"/>
                          <a:ea typeface="Calibri"/>
                          <a:cs typeface="Times New Roman"/>
                        </a:rPr>
                        <a:t>Evaluación</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370840">
                <a:tc>
                  <a:txBody>
                    <a:bodyPr/>
                    <a:lstStyle/>
                    <a:p>
                      <a:pPr>
                        <a:lnSpc>
                          <a:spcPct val="115000"/>
                        </a:lnSpc>
                        <a:spcAft>
                          <a:spcPts val="1000"/>
                        </a:spcAft>
                      </a:pPr>
                      <a:r>
                        <a:rPr lang="es-ES" sz="1800">
                          <a:effectLst/>
                          <a:latin typeface="Century Gothic"/>
                          <a:ea typeface="Calibri"/>
                          <a:cs typeface="Calibri"/>
                        </a:rPr>
                        <a:t>Ecosistema TIC</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800">
                          <a:effectLst/>
                          <a:latin typeface="Century Gothic"/>
                          <a:ea typeface="Calibri"/>
                          <a:cs typeface="Calibri"/>
                        </a:rPr>
                        <a:t>Alta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800">
                          <a:effectLst/>
                          <a:latin typeface="Century Gothic"/>
                          <a:ea typeface="Calibri"/>
                          <a:cs typeface="Calibri"/>
                        </a:rPr>
                        <a:t>Verde</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solidFill>
                  </a:tcPr>
                </a:tc>
              </a:tr>
              <a:tr h="370840">
                <a:tc>
                  <a:txBody>
                    <a:bodyPr/>
                    <a:lstStyle/>
                    <a:p>
                      <a:pPr>
                        <a:lnSpc>
                          <a:spcPct val="115000"/>
                        </a:lnSpc>
                        <a:spcAft>
                          <a:spcPts val="1000"/>
                        </a:spcAft>
                      </a:pPr>
                      <a:r>
                        <a:rPr lang="es-ES" sz="1800">
                          <a:effectLst/>
                          <a:latin typeface="Century Gothic"/>
                          <a:ea typeface="Calibri"/>
                          <a:cs typeface="Calibri"/>
                        </a:rPr>
                        <a:t>Niveles de acceso a Internet y costos</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800">
                          <a:effectLst/>
                          <a:latin typeface="Century Gothic"/>
                          <a:ea typeface="Calibri"/>
                          <a:cs typeface="Calibri"/>
                        </a:rPr>
                        <a:t>Alta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800">
                          <a:effectLst/>
                          <a:latin typeface="Century Gothic"/>
                          <a:ea typeface="Calibri"/>
                          <a:cs typeface="Calibri"/>
                        </a:rPr>
                        <a:t>Verde</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370840">
                <a:tc>
                  <a:txBody>
                    <a:bodyPr/>
                    <a:lstStyle/>
                    <a:p>
                      <a:pPr indent="12700">
                        <a:lnSpc>
                          <a:spcPct val="115000"/>
                        </a:lnSpc>
                        <a:spcAft>
                          <a:spcPts val="1000"/>
                        </a:spcAft>
                      </a:pPr>
                      <a:r>
                        <a:rPr lang="es-ES" sz="1800">
                          <a:effectLst/>
                          <a:latin typeface="Century Gothic"/>
                          <a:ea typeface="Calibri"/>
                          <a:cs typeface="Calibri"/>
                        </a:rPr>
                        <a:t>Servicios e Infraestructura compartida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800">
                          <a:effectLst/>
                          <a:latin typeface="Century Gothic"/>
                          <a:ea typeface="Calibri"/>
                          <a:cs typeface="Calibri"/>
                        </a:rPr>
                        <a:t>Medio Alta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800">
                          <a:effectLst/>
                          <a:latin typeface="Century Gothic"/>
                          <a:ea typeface="Calibri"/>
                          <a:cs typeface="Calibri"/>
                        </a:rPr>
                        <a:t>Verde</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370840">
                <a:tc>
                  <a:txBody>
                    <a:bodyPr/>
                    <a:lstStyle/>
                    <a:p>
                      <a:pPr indent="12700">
                        <a:lnSpc>
                          <a:spcPct val="115000"/>
                        </a:lnSpc>
                        <a:spcAft>
                          <a:spcPts val="1000"/>
                        </a:spcAft>
                      </a:pPr>
                      <a:r>
                        <a:rPr lang="es-ES" sz="1800">
                          <a:effectLst/>
                          <a:latin typeface="Century Gothic"/>
                          <a:ea typeface="Calibri"/>
                          <a:cs typeface="Calibri"/>
                        </a:rPr>
                        <a:t>Fortalezas del Sector TI</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800">
                          <a:effectLst/>
                          <a:latin typeface="Century Gothic"/>
                          <a:ea typeface="Calibri"/>
                          <a:cs typeface="Calibri"/>
                        </a:rPr>
                        <a:t>Alta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800">
                          <a:effectLst/>
                          <a:latin typeface="Century Gothic"/>
                          <a:ea typeface="Calibri"/>
                          <a:cs typeface="Calibri"/>
                        </a:rPr>
                        <a:t>Verde</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r h="370840">
                <a:tc>
                  <a:txBody>
                    <a:bodyPr/>
                    <a:lstStyle/>
                    <a:p>
                      <a:pPr indent="12700">
                        <a:lnSpc>
                          <a:spcPct val="115000"/>
                        </a:lnSpc>
                        <a:spcAft>
                          <a:spcPts val="1000"/>
                        </a:spcAft>
                      </a:pPr>
                      <a:r>
                        <a:rPr lang="es-ES" sz="1800" b="1">
                          <a:effectLst/>
                          <a:latin typeface="Century Gothic"/>
                          <a:ea typeface="Calibri"/>
                          <a:cs typeface="Calibri"/>
                        </a:rPr>
                        <a:t>GLOBAL</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lnSpc>
                          <a:spcPct val="115000"/>
                        </a:lnSpc>
                        <a:spcAft>
                          <a:spcPts val="1000"/>
                        </a:spcAft>
                      </a:pPr>
                      <a:r>
                        <a:rPr lang="es-ES" sz="1800" b="1">
                          <a:effectLst/>
                          <a:latin typeface="Century Gothic"/>
                          <a:ea typeface="Calibri"/>
                          <a:cs typeface="Calibri"/>
                        </a:rPr>
                        <a:t>Alta</a:t>
                      </a:r>
                      <a:endParaRPr lang="es-ES" sz="280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lnSpc>
                          <a:spcPct val="115000"/>
                        </a:lnSpc>
                        <a:spcAft>
                          <a:spcPts val="1000"/>
                        </a:spcAft>
                      </a:pPr>
                      <a:r>
                        <a:rPr lang="es-ES" sz="1800" b="1" dirty="0">
                          <a:effectLst/>
                          <a:latin typeface="Century Gothic"/>
                          <a:ea typeface="Calibri"/>
                          <a:cs typeface="Calibri"/>
                        </a:rPr>
                        <a:t>Verde</a:t>
                      </a:r>
                      <a:endParaRPr lang="es-ES" sz="2800" dirty="0">
                        <a:effectLst/>
                        <a:latin typeface="Calibri"/>
                        <a:ea typeface="Calibri"/>
                        <a:cs typeface="Times New Roman"/>
                      </a:endParaRPr>
                    </a:p>
                  </a:txBody>
                  <a:tcPr marL="63500" marR="63500" marT="63500" marB="6350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9BBB59"/>
                    </a:solidFill>
                  </a:tcPr>
                </a:tc>
              </a:tr>
            </a:tbl>
          </a:graphicData>
        </a:graphic>
      </p:graphicFrame>
      <p:sp>
        <p:nvSpPr>
          <p:cNvPr id="3" name="Título 1"/>
          <p:cNvSpPr txBox="1">
            <a:spLocks/>
          </p:cNvSpPr>
          <p:nvPr/>
        </p:nvSpPr>
        <p:spPr>
          <a:xfrm>
            <a:off x="0" y="0"/>
            <a:ext cx="9144000" cy="952500"/>
          </a:xfrm>
          <a:prstGeom prst="rect">
            <a:avLst/>
          </a:prstGeom>
          <a:solidFill>
            <a:schemeClr val="accent1">
              <a:lumMod val="75000"/>
            </a:schemeClr>
          </a:solidFill>
        </p:spPr>
        <p:txBody>
          <a:bodyPr>
            <a:normAutofit fontScale="85000" lnSpcReduction="20000"/>
          </a:bodyPr>
          <a:lstStyle>
            <a:lvl1pPr algn="ctr" defTabSz="457200" rtl="0" eaLnBrk="1" latinLnBrk="0" hangingPunct="1">
              <a:spcBef>
                <a:spcPct val="0"/>
              </a:spcBef>
              <a:buNone/>
              <a:defRPr sz="4000" b="1" kern="1200">
                <a:solidFill>
                  <a:srgbClr val="FFFFFF"/>
                </a:solidFill>
                <a:latin typeface="+mj-lt"/>
                <a:ea typeface="+mj-ea"/>
                <a:cs typeface="+mj-cs"/>
              </a:defRPr>
            </a:lvl1pPr>
          </a:lstStyle>
          <a:p>
            <a:r>
              <a:rPr lang="es-ES" dirty="0"/>
              <a:t>Desarrollo Tecnológico y Sociedad de la  Información</a:t>
            </a:r>
          </a:p>
        </p:txBody>
      </p:sp>
    </p:spTree>
    <p:extLst>
      <p:ext uri="{BB962C8B-B14F-4D97-AF65-F5344CB8AC3E}">
        <p14:creationId xmlns:p14="http://schemas.microsoft.com/office/powerpoint/2010/main" val="42740082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p:spPr>
        <p:txBody>
          <a:bodyPr>
            <a:normAutofit/>
          </a:bodyPr>
          <a:lstStyle/>
          <a:p>
            <a:r>
              <a:rPr lang="es-ES" sz="6000" dirty="0"/>
              <a:t>4</a:t>
            </a:r>
            <a:r>
              <a:rPr lang="es-ES" sz="6000" smtClean="0"/>
              <a:t> </a:t>
            </a:r>
            <a:r>
              <a:rPr lang="es-ES" sz="6000" dirty="0" smtClean="0"/>
              <a:t>Ideas fuerza</a:t>
            </a:r>
            <a:endParaRPr lang="es-ES" sz="6000" dirty="0"/>
          </a:p>
        </p:txBody>
      </p:sp>
    </p:spTree>
    <p:extLst>
      <p:ext uri="{BB962C8B-B14F-4D97-AF65-F5344CB8AC3E}">
        <p14:creationId xmlns:p14="http://schemas.microsoft.com/office/powerpoint/2010/main" val="281889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73074" y="741914"/>
            <a:ext cx="8197852" cy="424731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es-ES_tradnl" sz="2400" b="1" dirty="0"/>
              <a:t>Objetivo: Incremento de la disponibilidad de datos</a:t>
            </a:r>
            <a:endParaRPr lang="es-ES" sz="2400" dirty="0"/>
          </a:p>
          <a:p>
            <a:r>
              <a:rPr lang="es-ES_tradnl" sz="2400" dirty="0"/>
              <a:t> </a:t>
            </a:r>
            <a:endParaRPr lang="es-ES" sz="2400" dirty="0"/>
          </a:p>
          <a:p>
            <a:r>
              <a:rPr lang="es-ES_tradnl" i="1" dirty="0"/>
              <a:t>En los portales de muchas entidades encontramos mucha información e incluso archivos descargables, que no están representados en el portal de datos de Colombia.</a:t>
            </a:r>
            <a:endParaRPr lang="es-ES" dirty="0"/>
          </a:p>
          <a:p>
            <a:r>
              <a:rPr lang="es-ES_tradnl" dirty="0"/>
              <a:t> </a:t>
            </a:r>
            <a:endParaRPr lang="es-ES" dirty="0"/>
          </a:p>
          <a:p>
            <a:r>
              <a:rPr lang="es-ES_tradnl" sz="2400" b="1" dirty="0"/>
              <a:t>Enlazar/federar estos </a:t>
            </a:r>
            <a:r>
              <a:rPr lang="es-ES_tradnl" sz="2400" b="1" dirty="0" err="1"/>
              <a:t>datasets</a:t>
            </a:r>
            <a:r>
              <a:rPr lang="es-ES_tradnl" sz="2400" b="1" dirty="0"/>
              <a:t> desde el portal de datos abiertos tiene una importancia estratégica ya que contribuirá a</a:t>
            </a:r>
            <a:r>
              <a:rPr lang="es-ES_tradnl" sz="2400" b="1" dirty="0" smtClean="0"/>
              <a:t>:</a:t>
            </a:r>
          </a:p>
          <a:p>
            <a:endParaRPr lang="es-ES" dirty="0"/>
          </a:p>
          <a:p>
            <a:pPr marL="285750" lvl="0" indent="-285750">
              <a:buFont typeface="Arial"/>
              <a:buChar char="•"/>
            </a:pPr>
            <a:r>
              <a:rPr lang="es-ES_tradnl" dirty="0"/>
              <a:t>incrementar la disponibilidad de datos abiertos,</a:t>
            </a:r>
            <a:endParaRPr lang="es-ES" dirty="0"/>
          </a:p>
          <a:p>
            <a:pPr marL="285750" lvl="0" indent="-285750">
              <a:buFont typeface="Arial"/>
              <a:buChar char="•"/>
            </a:pPr>
            <a:r>
              <a:rPr lang="es-ES_tradnl" dirty="0" smtClean="0"/>
              <a:t>mejorar </a:t>
            </a:r>
            <a:r>
              <a:rPr lang="es-ES_tradnl" dirty="0"/>
              <a:t>el servicio, al poder encontrar todos datos en un único punto,</a:t>
            </a:r>
            <a:endParaRPr lang="es-ES" dirty="0"/>
          </a:p>
          <a:p>
            <a:pPr marL="285750" lvl="0" indent="-285750">
              <a:buFont typeface="Arial"/>
              <a:buChar char="•"/>
            </a:pPr>
            <a:r>
              <a:rPr lang="es-ES_tradnl" dirty="0" smtClean="0"/>
              <a:t>incrementar </a:t>
            </a:r>
            <a:r>
              <a:rPr lang="es-ES_tradnl" dirty="0"/>
              <a:t>el diálogo con el sector infomediario.</a:t>
            </a:r>
            <a:endParaRPr lang="es-ES" dirty="0"/>
          </a:p>
          <a:p>
            <a:endParaRPr lang="es-ES" sz="2400" dirty="0"/>
          </a:p>
        </p:txBody>
      </p:sp>
      <p:pic>
        <p:nvPicPr>
          <p:cNvPr id="14338" name="Picture 2" descr="http://4.bp.blogspot.com/-vp-gvab0HpM/UROd4TxlMgI/AAAAAAAAC3M/4ENFUtYnSEk/s1600/graph.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2858" y="4354286"/>
            <a:ext cx="20669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5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73074" y="519992"/>
            <a:ext cx="8197852" cy="517064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es-ES_tradnl" sz="2400" b="1" dirty="0"/>
              <a:t>Objetivo: Fortalecimiento institucional de la Iniciativa</a:t>
            </a:r>
            <a:endParaRPr lang="es-ES" sz="2400" dirty="0"/>
          </a:p>
          <a:p>
            <a:r>
              <a:rPr lang="es-ES_tradnl" sz="2400" dirty="0"/>
              <a:t> </a:t>
            </a:r>
            <a:endParaRPr lang="es-ES" sz="2400" dirty="0"/>
          </a:p>
          <a:p>
            <a:r>
              <a:rPr lang="es-ES_tradnl" i="1" dirty="0"/>
              <a:t>El impulso interinstitucional de la iniciativa de datos abiertos precisa del apoyo explícito del alto liderazgo, para comprometer a todas las entidades.</a:t>
            </a:r>
            <a:endParaRPr lang="es-ES" dirty="0"/>
          </a:p>
          <a:p>
            <a:r>
              <a:rPr lang="es-ES_tradnl" dirty="0"/>
              <a:t> </a:t>
            </a:r>
            <a:endParaRPr lang="es-ES" dirty="0"/>
          </a:p>
          <a:p>
            <a:r>
              <a:rPr lang="es-ES_tradnl" sz="2400" b="1" dirty="0"/>
              <a:t>Para visibilizar el liderazgo, es aconsejable una declaración pública al más alto nivel institucional que fije la posición del Estado como impulsor y promotor de una política activa de datos abiertos. </a:t>
            </a:r>
            <a:endParaRPr lang="es-ES_tradnl" sz="2400" b="1" dirty="0" smtClean="0"/>
          </a:p>
          <a:p>
            <a:endParaRPr lang="es-ES_tradnl" dirty="0"/>
          </a:p>
          <a:p>
            <a:r>
              <a:rPr lang="es-ES_tradnl" dirty="0" smtClean="0"/>
              <a:t>Las </a:t>
            </a:r>
            <a:r>
              <a:rPr lang="es-ES_tradnl" dirty="0"/>
              <a:t>consecuencias esperadas son: </a:t>
            </a:r>
            <a:endParaRPr lang="es-ES_tradnl" dirty="0" smtClean="0"/>
          </a:p>
          <a:p>
            <a:endParaRPr lang="es-ES" dirty="0"/>
          </a:p>
          <a:p>
            <a:pPr marL="342900" lvl="0" indent="-342900">
              <a:buFont typeface="Arial"/>
              <a:buChar char="•"/>
            </a:pPr>
            <a:r>
              <a:rPr lang="es-ES_tradnl" dirty="0" smtClean="0"/>
              <a:t>involucrar de forma efectiva a las </a:t>
            </a:r>
            <a:r>
              <a:rPr lang="es-ES_tradnl" dirty="0"/>
              <a:t>entidades,</a:t>
            </a:r>
            <a:endParaRPr lang="es-ES" dirty="0"/>
          </a:p>
          <a:p>
            <a:pPr marL="342900" lvl="0" indent="-342900">
              <a:buFont typeface="Arial"/>
              <a:buChar char="•"/>
            </a:pPr>
            <a:r>
              <a:rPr lang="es-ES_tradnl" dirty="0" smtClean="0"/>
              <a:t>concienciar a la </a:t>
            </a:r>
            <a:r>
              <a:rPr lang="es-ES_tradnl" dirty="0"/>
              <a:t>demanda de datos </a:t>
            </a:r>
            <a:r>
              <a:rPr lang="es-ES_tradnl" dirty="0" smtClean="0"/>
              <a:t>del esfuerzo institucional,</a:t>
            </a:r>
            <a:endParaRPr lang="es-ES" dirty="0"/>
          </a:p>
          <a:p>
            <a:pPr marL="342900" lvl="0" indent="-342900">
              <a:buFont typeface="Arial"/>
              <a:buChar char="•"/>
            </a:pPr>
            <a:r>
              <a:rPr lang="es-ES_tradnl" dirty="0"/>
              <a:t>estimular la generación de valor sobre los datos públicos.</a:t>
            </a:r>
            <a:endParaRPr lang="es-ES" dirty="0"/>
          </a:p>
          <a:p>
            <a:endParaRPr lang="es-ES" sz="2400" dirty="0"/>
          </a:p>
        </p:txBody>
      </p:sp>
      <p:pic>
        <p:nvPicPr>
          <p:cNvPr id="4" name="Picture 2" descr="http://4.bp.blogspot.com/-vp-gvab0HpM/UROd4TxlMgI/AAAAAAAAC3M/4ENFUtYnSEk/s1600/graph.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2858" y="4354286"/>
            <a:ext cx="20669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803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Metodología aplicada</a:t>
            </a:r>
            <a:endParaRPr lang="es-ES" dirty="0"/>
          </a:p>
        </p:txBody>
      </p:sp>
      <p:sp>
        <p:nvSpPr>
          <p:cNvPr id="3" name="Marcador de contenido 2"/>
          <p:cNvSpPr>
            <a:spLocks noGrp="1"/>
          </p:cNvSpPr>
          <p:nvPr>
            <p:ph idx="1"/>
          </p:nvPr>
        </p:nvSpPr>
        <p:spPr>
          <a:xfrm>
            <a:off x="457200" y="1338706"/>
            <a:ext cx="8229600" cy="4525963"/>
          </a:xfrm>
        </p:spPr>
        <p:txBody>
          <a:bodyPr>
            <a:normAutofit fontScale="77500" lnSpcReduction="20000"/>
          </a:bodyPr>
          <a:lstStyle/>
          <a:p>
            <a:pPr marL="0" indent="0">
              <a:buNone/>
            </a:pPr>
            <a:r>
              <a:rPr lang="es-ES_tradnl" dirty="0" smtClean="0"/>
              <a:t>Metodología del Banco Mundial:</a:t>
            </a:r>
          </a:p>
          <a:p>
            <a:pPr marL="0" indent="0">
              <a:buNone/>
            </a:pPr>
            <a:r>
              <a:rPr lang="es-ES_tradnl" sz="3800" b="1" dirty="0" smtClean="0"/>
              <a:t>“</a:t>
            </a:r>
            <a:r>
              <a:rPr lang="es-ES_tradnl" sz="3800" b="1" dirty="0"/>
              <a:t>Open Data Readiness Assessment Tool</a:t>
            </a:r>
            <a:r>
              <a:rPr lang="es-ES_tradnl" sz="3800" b="1" dirty="0" smtClean="0"/>
              <a:t>” </a:t>
            </a:r>
            <a:r>
              <a:rPr lang="es-ES_tradnl" dirty="0" smtClean="0"/>
              <a:t>(v.3.1.)</a:t>
            </a:r>
            <a:endParaRPr lang="es-ES_tradnl" dirty="0"/>
          </a:p>
          <a:p>
            <a:r>
              <a:rPr lang="es-ES_tradnl" dirty="0" smtClean="0"/>
              <a:t>accesible </a:t>
            </a:r>
            <a:r>
              <a:rPr lang="es-ES_tradnl" dirty="0"/>
              <a:t>en </a:t>
            </a:r>
            <a:r>
              <a:rPr lang="es-ES_tradnl" dirty="0" smtClean="0"/>
              <a:t>[</a:t>
            </a:r>
            <a:r>
              <a:rPr lang="es-ES_tradnl" dirty="0" err="1" smtClean="0"/>
              <a:t>opendatatoolkit.worldbank.org</a:t>
            </a:r>
            <a:r>
              <a:rPr lang="es-ES_tradnl" dirty="0" smtClean="0"/>
              <a:t>] </a:t>
            </a:r>
          </a:p>
          <a:p>
            <a:r>
              <a:rPr lang="es-ES_tradnl" dirty="0" smtClean="0"/>
              <a:t>reutilizable </a:t>
            </a:r>
            <a:r>
              <a:rPr lang="es-ES_tradnl" dirty="0"/>
              <a:t>bajo licencia CC BY 3.0. 		</a:t>
            </a:r>
          </a:p>
          <a:p>
            <a:pPr marL="0" indent="0">
              <a:buNone/>
            </a:pPr>
            <a:endParaRPr lang="es-ES_tradnl" dirty="0"/>
          </a:p>
          <a:p>
            <a:pPr marL="0" indent="0">
              <a:buNone/>
            </a:pPr>
            <a:r>
              <a:rPr lang="es-ES_tradnl" dirty="0"/>
              <a:t>E</a:t>
            </a:r>
            <a:r>
              <a:rPr lang="es-ES_tradnl" dirty="0" smtClean="0"/>
              <a:t>nfoque </a:t>
            </a:r>
            <a:r>
              <a:rPr lang="es-ES_tradnl" dirty="0"/>
              <a:t>"</a:t>
            </a:r>
            <a:r>
              <a:rPr lang="es-ES_tradnl" dirty="0" err="1"/>
              <a:t>ecosistémico</a:t>
            </a:r>
            <a:r>
              <a:rPr lang="es-ES_tradnl" dirty="0"/>
              <a:t>" para abrir los </a:t>
            </a:r>
            <a:r>
              <a:rPr lang="es-ES_tradnl" dirty="0" smtClean="0"/>
              <a:t>datos: </a:t>
            </a:r>
            <a:endParaRPr lang="es-ES_tradnl" dirty="0"/>
          </a:p>
          <a:p>
            <a:r>
              <a:rPr lang="es-ES_tradnl" dirty="0"/>
              <a:t>en el lado de la </a:t>
            </a:r>
            <a:r>
              <a:rPr lang="es-ES_tradnl" i="1" dirty="0" smtClean="0"/>
              <a:t>oferta</a:t>
            </a:r>
            <a:r>
              <a:rPr lang="es-ES_tradnl" dirty="0" smtClean="0"/>
              <a:t>, contempla el marco </a:t>
            </a:r>
            <a:r>
              <a:rPr lang="es-ES_tradnl" dirty="0"/>
              <a:t>de políticas y normas, los datos ya existentes, la infraestructura </a:t>
            </a:r>
            <a:r>
              <a:rPr lang="es-ES_tradnl" dirty="0" smtClean="0"/>
              <a:t>tecnológica, los estándares</a:t>
            </a:r>
            <a:r>
              <a:rPr lang="es-ES_tradnl" dirty="0"/>
              <a:t>;</a:t>
            </a:r>
          </a:p>
          <a:p>
            <a:r>
              <a:rPr lang="es-ES_tradnl" dirty="0" smtClean="0"/>
              <a:t>en el </a:t>
            </a:r>
            <a:r>
              <a:rPr lang="es-ES_tradnl" dirty="0"/>
              <a:t>lado de la </a:t>
            </a:r>
            <a:r>
              <a:rPr lang="es-ES_tradnl" i="1" dirty="0" smtClean="0"/>
              <a:t>demanda</a:t>
            </a:r>
            <a:r>
              <a:rPr lang="es-ES_tradnl" dirty="0" smtClean="0"/>
              <a:t>, los mecanismos </a:t>
            </a:r>
            <a:r>
              <a:rPr lang="es-ES_tradnl" dirty="0"/>
              <a:t>de participación ciudadana, la demanda de datos, y la existencia de comunidades de posibles usuarios.</a:t>
            </a:r>
          </a:p>
          <a:p>
            <a:pPr marL="0" indent="0">
              <a:buNone/>
            </a:pPr>
            <a:endParaRPr lang="es-ES" dirty="0"/>
          </a:p>
        </p:txBody>
      </p:sp>
    </p:spTree>
    <p:extLst>
      <p:ext uri="{BB962C8B-B14F-4D97-AF65-F5344CB8AC3E}">
        <p14:creationId xmlns:p14="http://schemas.microsoft.com/office/powerpoint/2010/main" val="23175450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73074" y="298071"/>
            <a:ext cx="8197852" cy="4524316"/>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es-ES_tradnl" sz="2400" b="1" dirty="0"/>
              <a:t>Objetivo: Cooperación interinstitucional para lograr una evolución eficiente de la Iniciativa</a:t>
            </a:r>
            <a:endParaRPr lang="es-ES" sz="2400" dirty="0"/>
          </a:p>
          <a:p>
            <a:r>
              <a:rPr lang="es-ES_tradnl" dirty="0"/>
              <a:t> </a:t>
            </a:r>
            <a:endParaRPr lang="es-ES" dirty="0"/>
          </a:p>
          <a:p>
            <a:r>
              <a:rPr lang="es-ES_tradnl" i="1" dirty="0"/>
              <a:t>La iniciativa colombiana de datos abiertos se dirige al más amplio ámbito de entidades de la nación y precisa una intensa cooperación interinstitucional.</a:t>
            </a:r>
            <a:endParaRPr lang="es-ES" dirty="0"/>
          </a:p>
          <a:p>
            <a:r>
              <a:rPr lang="es-ES_tradnl" dirty="0"/>
              <a:t> </a:t>
            </a:r>
            <a:endParaRPr lang="es-ES" dirty="0"/>
          </a:p>
          <a:p>
            <a:r>
              <a:rPr lang="es-ES_tradnl" sz="2400" b="1" dirty="0"/>
              <a:t>La suma de capacidades de las entidades que poseen conocimiento y experiencia en el tratamiento y gestión de información pública debe ser vista como una enorme oportunidad para</a:t>
            </a:r>
            <a:r>
              <a:rPr lang="es-ES_tradnl" sz="2400" b="1" dirty="0" smtClean="0"/>
              <a:t>:</a:t>
            </a:r>
          </a:p>
          <a:p>
            <a:endParaRPr lang="es-ES" dirty="0"/>
          </a:p>
          <a:p>
            <a:pPr marL="342900" lvl="0" indent="-342900">
              <a:buFont typeface="Arial"/>
              <a:buChar char="•"/>
            </a:pPr>
            <a:r>
              <a:rPr lang="es-ES_tradnl" dirty="0"/>
              <a:t>impulsar la iniciativa a través de un camino de eficiencia y calidad, </a:t>
            </a:r>
            <a:endParaRPr lang="es-ES" dirty="0"/>
          </a:p>
          <a:p>
            <a:pPr marL="342900" lvl="0" indent="-342900">
              <a:buFont typeface="Arial"/>
              <a:buChar char="•"/>
            </a:pPr>
            <a:r>
              <a:rPr lang="es-ES_tradnl" dirty="0"/>
              <a:t>generar servicios interinstitucionales de alto valor,</a:t>
            </a:r>
            <a:endParaRPr lang="es-ES" dirty="0"/>
          </a:p>
          <a:p>
            <a:pPr marL="342900" lvl="0" indent="-342900">
              <a:buFont typeface="Arial"/>
              <a:buChar char="•"/>
            </a:pPr>
            <a:r>
              <a:rPr lang="es-ES_tradnl" dirty="0"/>
              <a:t>fomentar la reutilización de datos. </a:t>
            </a:r>
            <a:endParaRPr lang="es-ES" dirty="0"/>
          </a:p>
        </p:txBody>
      </p:sp>
      <p:pic>
        <p:nvPicPr>
          <p:cNvPr id="3" name="Picture 2" descr="http://4.bp.blogspot.com/-vp-gvab0HpM/UROd4TxlMgI/AAAAAAAAC3M/4ENFUtYnSEk/s1600/graph.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2858" y="4354286"/>
            <a:ext cx="20669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9614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73074" y="322728"/>
            <a:ext cx="8197852" cy="4801315"/>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es-ES_tradnl" sz="2400" b="1" dirty="0"/>
              <a:t>Objetivo: Lograr metas exitosas y buenas prácticas aplicables en contextos sectoriales</a:t>
            </a:r>
            <a:endParaRPr lang="es-ES" sz="2400" dirty="0"/>
          </a:p>
          <a:p>
            <a:r>
              <a:rPr lang="es-ES_tradnl" sz="2400" dirty="0"/>
              <a:t> </a:t>
            </a:r>
            <a:endParaRPr lang="es-ES" sz="2400" dirty="0"/>
          </a:p>
          <a:p>
            <a:r>
              <a:rPr lang="es-ES_tradnl" i="1" dirty="0"/>
              <a:t>Las iniciativas de datos abiertos no avanzan de manera absolutamente homogénea, sino que se impulsan mediante éxitos tempranos y buenas prácticas sectoriales.</a:t>
            </a:r>
            <a:endParaRPr lang="es-ES" dirty="0"/>
          </a:p>
          <a:p>
            <a:r>
              <a:rPr lang="es-ES_tradnl" dirty="0"/>
              <a:t> </a:t>
            </a:r>
            <a:endParaRPr lang="es-ES" dirty="0"/>
          </a:p>
          <a:p>
            <a:r>
              <a:rPr lang="es-ES_tradnl" sz="2400" b="1" dirty="0"/>
              <a:t>Junto con la orientación transversal, es del máximo interés abordar esfuerzos sectoriales que generen buenas prácticas a lo largo de la cadena de valor completa del uso de datos</a:t>
            </a:r>
            <a:r>
              <a:rPr lang="es-ES_tradnl" sz="2400" b="1" dirty="0" smtClean="0"/>
              <a:t>.</a:t>
            </a:r>
          </a:p>
          <a:p>
            <a:endParaRPr lang="es-ES_tradnl" dirty="0"/>
          </a:p>
          <a:p>
            <a:r>
              <a:rPr lang="es-ES_tradnl" dirty="0" smtClean="0"/>
              <a:t> </a:t>
            </a:r>
            <a:r>
              <a:rPr lang="es-ES_tradnl" dirty="0"/>
              <a:t>La concentración de esfuerzos en campeones sectoriales permite: </a:t>
            </a:r>
            <a:endParaRPr lang="es-ES_tradnl" dirty="0" smtClean="0"/>
          </a:p>
          <a:p>
            <a:r>
              <a:rPr lang="es-ES_tradnl" dirty="0" smtClean="0"/>
              <a:t> </a:t>
            </a:r>
            <a:endParaRPr lang="es-ES" dirty="0"/>
          </a:p>
          <a:p>
            <a:pPr marL="342900" lvl="0" indent="-342900">
              <a:buFont typeface="Arial"/>
              <a:buChar char="•"/>
            </a:pPr>
            <a:r>
              <a:rPr lang="es-ES_tradnl" dirty="0"/>
              <a:t>obtener resultados en plazos cortos,</a:t>
            </a:r>
            <a:endParaRPr lang="es-ES" dirty="0"/>
          </a:p>
          <a:p>
            <a:pPr marL="342900" lvl="0" indent="-342900">
              <a:buFont typeface="Arial"/>
              <a:buChar char="•"/>
            </a:pPr>
            <a:r>
              <a:rPr lang="es-ES_tradnl" dirty="0" smtClean="0"/>
              <a:t>generar </a:t>
            </a:r>
            <a:r>
              <a:rPr lang="es-ES_tradnl" dirty="0"/>
              <a:t>buenas prácticas </a:t>
            </a:r>
            <a:r>
              <a:rPr lang="es-ES_tradnl" dirty="0" smtClean="0"/>
              <a:t>en Colombia que sirvan de referencia </a:t>
            </a:r>
            <a:r>
              <a:rPr lang="es-ES_tradnl" dirty="0"/>
              <a:t>a otros sectores,</a:t>
            </a:r>
            <a:endParaRPr lang="es-ES" dirty="0"/>
          </a:p>
          <a:p>
            <a:pPr marL="342900" lvl="0" indent="-342900">
              <a:buFont typeface="Arial"/>
              <a:buChar char="•"/>
            </a:pPr>
            <a:r>
              <a:rPr lang="es-ES_tradnl" dirty="0"/>
              <a:t>posicionar de manera internacional la iniciativa en base a casos de éxito</a:t>
            </a:r>
            <a:r>
              <a:rPr lang="es-ES_tradnl" dirty="0" smtClean="0"/>
              <a:t>.</a:t>
            </a:r>
            <a:endParaRPr lang="es-ES" dirty="0"/>
          </a:p>
        </p:txBody>
      </p:sp>
      <p:pic>
        <p:nvPicPr>
          <p:cNvPr id="3" name="Picture 2" descr="http://4.bp.blogspot.com/-vp-gvab0HpM/UROd4TxlMgI/AAAAAAAAC3M/4ENFUtYnSEk/s1600/graph.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59172" y="4791075"/>
            <a:ext cx="20669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782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1313554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http://4.bp.blogspot.com/-vp-gvab0HpM/UROd4TxlMgI/AAAAAAAAC3M/4ENFUtYnSEk/s1600/graph.jpg"/>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43087" y="2537732"/>
            <a:ext cx="2066925" cy="2066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31371" y="446314"/>
            <a:ext cx="6705600" cy="646331"/>
          </a:xfrm>
          <a:prstGeom prst="rect">
            <a:avLst/>
          </a:prstGeom>
          <a:noFill/>
        </p:spPr>
        <p:txBody>
          <a:bodyPr wrap="square" rtlCol="0">
            <a:spAutoFit/>
          </a:bodyPr>
          <a:lstStyle/>
          <a:p>
            <a:r>
              <a:rPr lang="es-ES" sz="3600" dirty="0" smtClean="0">
                <a:ln w="0"/>
                <a:solidFill>
                  <a:schemeClr val="accent1"/>
                </a:solidFill>
                <a:effectLst>
                  <a:outerShdw blurRad="38100" dist="25400" dir="5400000" algn="ctr" rotWithShape="0">
                    <a:srgbClr val="6E747A">
                      <a:alpha val="43000"/>
                    </a:srgbClr>
                  </a:outerShdw>
                </a:effectLst>
              </a:rPr>
              <a:t>CIRCULO VIRTUOSO</a:t>
            </a:r>
            <a:endParaRPr lang="en-US" sz="36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854309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388911" y="2266908"/>
            <a:ext cx="8229600" cy="2041522"/>
          </a:xfrm>
        </p:spPr>
        <p:txBody>
          <a:bodyPr>
            <a:normAutofit/>
          </a:bodyPr>
          <a:lstStyle/>
          <a:p>
            <a:r>
              <a:rPr lang="es-ES" dirty="0" smtClean="0"/>
              <a:t>Muchas gracias</a:t>
            </a:r>
            <a:endParaRPr lang="es-ES" sz="5300" dirty="0">
              <a:solidFill>
                <a:srgbClr val="FFFF00"/>
              </a:solidFill>
            </a:endParaRPr>
          </a:p>
        </p:txBody>
      </p:sp>
      <p:sp>
        <p:nvSpPr>
          <p:cNvPr id="7" name="CuadroTexto 6"/>
          <p:cNvSpPr txBox="1"/>
          <p:nvPr/>
        </p:nvSpPr>
        <p:spPr>
          <a:xfrm>
            <a:off x="388911" y="5277826"/>
            <a:ext cx="3657795" cy="923330"/>
          </a:xfrm>
          <a:prstGeom prst="rect">
            <a:avLst/>
          </a:prstGeom>
          <a:noFill/>
        </p:spPr>
        <p:txBody>
          <a:bodyPr wrap="square" rtlCol="0">
            <a:spAutoFit/>
          </a:bodyPr>
          <a:lstStyle/>
          <a:p>
            <a:r>
              <a:rPr lang="es-ES" dirty="0" smtClean="0"/>
              <a:t>Alberto Ortiz de Zárate @</a:t>
            </a:r>
            <a:r>
              <a:rPr lang="es-ES" dirty="0" err="1" smtClean="0"/>
              <a:t>alorza</a:t>
            </a:r>
            <a:endParaRPr lang="es-ES" dirty="0" smtClean="0"/>
          </a:p>
          <a:p>
            <a:r>
              <a:rPr lang="es-ES" dirty="0" smtClean="0"/>
              <a:t>Carlos de la Fuente @</a:t>
            </a:r>
            <a:r>
              <a:rPr lang="es-ES" dirty="0" err="1" smtClean="0"/>
              <a:t>carlosdlfuente</a:t>
            </a:r>
            <a:endParaRPr lang="es-ES" dirty="0" smtClean="0"/>
          </a:p>
          <a:p>
            <a:r>
              <a:rPr lang="es-ES" dirty="0" smtClean="0"/>
              <a:t>Nagore de los Ríos @</a:t>
            </a:r>
            <a:r>
              <a:rPr lang="es-ES" dirty="0" err="1" smtClean="0"/>
              <a:t>nagodelos</a:t>
            </a:r>
            <a:endParaRPr lang="es-ES" dirty="0" smtClean="0"/>
          </a:p>
        </p:txBody>
      </p:sp>
      <p:sp>
        <p:nvSpPr>
          <p:cNvPr id="8" name="CuadroTexto 7"/>
          <p:cNvSpPr txBox="1"/>
          <p:nvPr/>
        </p:nvSpPr>
        <p:spPr>
          <a:xfrm>
            <a:off x="4126009" y="6065853"/>
            <a:ext cx="2792570" cy="369332"/>
          </a:xfrm>
          <a:prstGeom prst="rect">
            <a:avLst/>
          </a:prstGeom>
          <a:noFill/>
        </p:spPr>
        <p:txBody>
          <a:bodyPr wrap="square" rtlCol="0">
            <a:spAutoFit/>
          </a:bodyPr>
          <a:lstStyle/>
          <a:p>
            <a:pPr algn="r"/>
            <a:r>
              <a:rPr lang="es-ES" dirty="0" smtClean="0"/>
              <a:t>28 de septiembre de 2015</a:t>
            </a:r>
            <a:endParaRPr lang="es-ES" dirty="0"/>
          </a:p>
        </p:txBody>
      </p:sp>
      <p:pic>
        <p:nvPicPr>
          <p:cNvPr id="10"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72257" y="41750"/>
            <a:ext cx="4640814" cy="10276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9524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ODRA: </a:t>
            </a:r>
            <a:r>
              <a:rPr lang="en-US" dirty="0" err="1" smtClean="0"/>
              <a:t>qué</a:t>
            </a:r>
            <a:r>
              <a:rPr lang="en-US" dirty="0" smtClean="0"/>
              <a:t> </a:t>
            </a:r>
            <a:r>
              <a:rPr lang="en-US" dirty="0" err="1" smtClean="0"/>
              <a:t>es</a:t>
            </a:r>
            <a:r>
              <a:rPr lang="en-US" dirty="0" smtClean="0"/>
              <a:t> y </a:t>
            </a:r>
            <a:r>
              <a:rPr lang="en-US" dirty="0" err="1" smtClean="0"/>
              <a:t>qué</a:t>
            </a:r>
            <a:r>
              <a:rPr lang="en-US" dirty="0" smtClean="0"/>
              <a:t> no </a:t>
            </a:r>
            <a:r>
              <a:rPr lang="en-US" dirty="0" err="1" smtClean="0"/>
              <a:t>es</a:t>
            </a:r>
            <a:endParaRPr lang="en-US" dirty="0"/>
          </a:p>
        </p:txBody>
      </p:sp>
      <p:sp>
        <p:nvSpPr>
          <p:cNvPr id="3" name="Content Placeholder 2"/>
          <p:cNvSpPr>
            <a:spLocks noGrp="1"/>
          </p:cNvSpPr>
          <p:nvPr>
            <p:ph idx="1"/>
          </p:nvPr>
        </p:nvSpPr>
        <p:spPr>
          <a:xfrm>
            <a:off x="390354" y="1243720"/>
            <a:ext cx="4267200" cy="4800600"/>
          </a:xfrm>
        </p:spPr>
        <p:txBody>
          <a:bodyPr>
            <a:normAutofit fontScale="85000" lnSpcReduction="20000"/>
          </a:bodyPr>
          <a:lstStyle/>
          <a:p>
            <a:pPr marL="0" indent="0">
              <a:spcAft>
                <a:spcPts val="600"/>
              </a:spcAft>
              <a:buNone/>
            </a:pPr>
            <a:r>
              <a:rPr lang="es-ES_tradnl" dirty="0" smtClean="0">
                <a:solidFill>
                  <a:srgbClr val="C00000"/>
                </a:solidFill>
              </a:rPr>
              <a:t>¿Qué es?</a:t>
            </a:r>
            <a:endParaRPr lang="es-ES_tradnl" dirty="0" smtClean="0"/>
          </a:p>
          <a:p>
            <a:pPr>
              <a:spcAft>
                <a:spcPts val="600"/>
              </a:spcAft>
              <a:buFontTx/>
              <a:buChar char="-"/>
            </a:pPr>
            <a:r>
              <a:rPr lang="es-ES_tradnl" dirty="0" smtClean="0"/>
              <a:t>Herramienta de Diagnóstico y Planeación</a:t>
            </a:r>
          </a:p>
          <a:p>
            <a:pPr>
              <a:spcAft>
                <a:spcPts val="600"/>
              </a:spcAft>
              <a:buFontTx/>
              <a:buChar char="-"/>
            </a:pPr>
            <a:r>
              <a:rPr lang="es-ES_tradnl" dirty="0" smtClean="0"/>
              <a:t>Recomendaciones de acciones basadas en mejores prácticas</a:t>
            </a:r>
          </a:p>
          <a:p>
            <a:pPr>
              <a:spcAft>
                <a:spcPts val="600"/>
              </a:spcAft>
              <a:buFontTx/>
              <a:buChar char="-"/>
            </a:pPr>
            <a:r>
              <a:rPr lang="es-ES_tradnl" dirty="0" smtClean="0"/>
              <a:t>Se basa </a:t>
            </a:r>
            <a:r>
              <a:rPr lang="es-ES_tradnl" dirty="0"/>
              <a:t>e</a:t>
            </a:r>
            <a:r>
              <a:rPr lang="es-ES_tradnl" dirty="0" smtClean="0"/>
              <a:t>n un robusto y consultivo diálogo con los actores principales más relevantes</a:t>
            </a:r>
          </a:p>
          <a:p>
            <a:pPr>
              <a:spcAft>
                <a:spcPts val="600"/>
              </a:spcAft>
              <a:buFontTx/>
              <a:buChar char="-"/>
            </a:pPr>
            <a:r>
              <a:rPr lang="es-ES_tradnl" dirty="0" smtClean="0"/>
              <a:t>Es el principio de un proceso</a:t>
            </a:r>
          </a:p>
        </p:txBody>
      </p:sp>
      <p:sp>
        <p:nvSpPr>
          <p:cNvPr id="4" name="Content Placeholder 2"/>
          <p:cNvSpPr txBox="1">
            <a:spLocks/>
          </p:cNvSpPr>
          <p:nvPr/>
        </p:nvSpPr>
        <p:spPr>
          <a:xfrm>
            <a:off x="4800600" y="1600200"/>
            <a:ext cx="3505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p>
        </p:txBody>
      </p:sp>
      <p:sp>
        <p:nvSpPr>
          <p:cNvPr id="5" name="Content Placeholder 2"/>
          <p:cNvSpPr txBox="1">
            <a:spLocks/>
          </p:cNvSpPr>
          <p:nvPr/>
        </p:nvSpPr>
        <p:spPr>
          <a:xfrm>
            <a:off x="4962354" y="1261057"/>
            <a:ext cx="4114800" cy="4906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ES_tradnl" dirty="0" smtClean="0">
                <a:solidFill>
                  <a:srgbClr val="C00000"/>
                </a:solidFill>
              </a:rPr>
              <a:t>¿Qué no es?</a:t>
            </a:r>
            <a:endParaRPr lang="es-ES_tradnl" dirty="0" smtClean="0"/>
          </a:p>
          <a:p>
            <a:pPr defTabSz="457200">
              <a:lnSpc>
                <a:spcPct val="80000"/>
              </a:lnSpc>
              <a:spcAft>
                <a:spcPts val="600"/>
              </a:spcAft>
              <a:buFontTx/>
              <a:buChar char="-"/>
            </a:pPr>
            <a:r>
              <a:rPr lang="es-ES_tradnl" sz="2700" dirty="0">
                <a:solidFill>
                  <a:schemeClr val="tx1"/>
                </a:solidFill>
                <a:latin typeface="+mn-lt"/>
                <a:cs typeface="+mn-cs"/>
              </a:rPr>
              <a:t>Una herramienta de </a:t>
            </a:r>
            <a:r>
              <a:rPr lang="es-ES_tradnl" sz="2700" dirty="0" smtClean="0">
                <a:solidFill>
                  <a:schemeClr val="tx1"/>
                </a:solidFill>
                <a:latin typeface="+mn-lt"/>
                <a:cs typeface="+mn-cs"/>
              </a:rPr>
              <a:t>comparación entre </a:t>
            </a:r>
            <a:r>
              <a:rPr lang="es-ES_tradnl" sz="2700" dirty="0">
                <a:solidFill>
                  <a:schemeClr val="tx1"/>
                </a:solidFill>
                <a:latin typeface="+mn-lt"/>
                <a:cs typeface="+mn-cs"/>
              </a:rPr>
              <a:t>gobiernos</a:t>
            </a:r>
          </a:p>
          <a:p>
            <a:pPr defTabSz="457200">
              <a:lnSpc>
                <a:spcPct val="80000"/>
              </a:lnSpc>
              <a:spcAft>
                <a:spcPts val="600"/>
              </a:spcAft>
              <a:buFontTx/>
              <a:buChar char="-"/>
            </a:pPr>
            <a:r>
              <a:rPr lang="es-ES_tradnl" sz="2700" dirty="0">
                <a:solidFill>
                  <a:schemeClr val="tx1"/>
                </a:solidFill>
                <a:latin typeface="+mn-lt"/>
                <a:cs typeface="+mn-cs"/>
              </a:rPr>
              <a:t>Un ejercicio formal de auditoría</a:t>
            </a:r>
          </a:p>
          <a:p>
            <a:pPr defTabSz="457200">
              <a:lnSpc>
                <a:spcPct val="80000"/>
              </a:lnSpc>
              <a:spcAft>
                <a:spcPts val="600"/>
              </a:spcAft>
              <a:buFontTx/>
              <a:buChar char="-"/>
            </a:pPr>
            <a:r>
              <a:rPr lang="es-ES_tradnl" sz="2700" dirty="0" smtClean="0">
                <a:solidFill>
                  <a:schemeClr val="tx1"/>
                </a:solidFill>
                <a:latin typeface="+mn-lt"/>
                <a:cs typeface="+mn-cs"/>
              </a:rPr>
              <a:t>Un instrumento cuantitativo</a:t>
            </a:r>
            <a:endParaRPr lang="es-ES_tradnl" sz="2700" dirty="0">
              <a:solidFill>
                <a:schemeClr val="tx1"/>
              </a:solidFill>
              <a:latin typeface="+mn-lt"/>
              <a:cs typeface="+mn-cs"/>
            </a:endParaRPr>
          </a:p>
          <a:p>
            <a:pPr defTabSz="457200">
              <a:lnSpc>
                <a:spcPct val="80000"/>
              </a:lnSpc>
              <a:spcAft>
                <a:spcPts val="600"/>
              </a:spcAft>
              <a:buFontTx/>
              <a:buChar char="-"/>
            </a:pPr>
            <a:r>
              <a:rPr lang="es-ES_tradnl" sz="2700" dirty="0" smtClean="0">
                <a:solidFill>
                  <a:schemeClr val="tx1"/>
                </a:solidFill>
                <a:latin typeface="+mn-lt"/>
                <a:cs typeface="+mn-cs"/>
              </a:rPr>
              <a:t>Un plan que se impone desde fuera al Gobierno</a:t>
            </a:r>
            <a:endParaRPr lang="es-ES_tradnl" sz="2700" dirty="0">
              <a:solidFill>
                <a:schemeClr val="tx1"/>
              </a:solidFill>
              <a:latin typeface="+mn-lt"/>
              <a:cs typeface="+mn-cs"/>
            </a:endParaRPr>
          </a:p>
        </p:txBody>
      </p:sp>
      <p:cxnSp>
        <p:nvCxnSpPr>
          <p:cNvPr id="7" name="Straight Connector 6"/>
          <p:cNvCxnSpPr/>
          <p:nvPr/>
        </p:nvCxnSpPr>
        <p:spPr>
          <a:xfrm>
            <a:off x="4657554" y="1243720"/>
            <a:ext cx="0" cy="4800600"/>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690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Áreas de evaluación</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3471894438"/>
              </p:ext>
            </p:extLst>
          </p:nvPr>
        </p:nvGraphicFramePr>
        <p:xfrm>
          <a:off x="456764" y="1260027"/>
          <a:ext cx="8355790" cy="4389120"/>
        </p:xfrm>
        <a:graphic>
          <a:graphicData uri="http://schemas.openxmlformats.org/drawingml/2006/table">
            <a:tbl>
              <a:tblPr firstRow="1" bandRow="1">
                <a:tableStyleId>{5C22544A-7EE6-4342-B048-85BDC9FD1C3A}</a:tableStyleId>
              </a:tblPr>
              <a:tblGrid>
                <a:gridCol w="5953651"/>
                <a:gridCol w="2402139"/>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2600" dirty="0" smtClean="0"/>
                        <a:t>Área de evaluación</a:t>
                      </a:r>
                      <a:endParaRPr lang="es-ES" sz="2600" dirty="0"/>
                    </a:p>
                  </a:txBody>
                  <a:tcPr/>
                </a:tc>
                <a:tc>
                  <a:txBody>
                    <a:bodyPr/>
                    <a:lstStyle/>
                    <a:p>
                      <a:r>
                        <a:rPr lang="es-ES" sz="2600" dirty="0" smtClean="0"/>
                        <a:t>Importancia</a:t>
                      </a:r>
                      <a:endParaRPr lang="es-ES" sz="2600" dirty="0"/>
                    </a:p>
                  </a:txBody>
                  <a:tcPr/>
                </a:tc>
              </a:tr>
              <a:tr h="370840">
                <a:tc>
                  <a:txBody>
                    <a:bodyPr/>
                    <a:lstStyle/>
                    <a:p>
                      <a:r>
                        <a:rPr lang="es-ES" sz="2600" dirty="0" smtClean="0"/>
                        <a:t>1. Alto Liderazgo</a:t>
                      </a:r>
                      <a:endParaRPr lang="es-ES" sz="2600" dirty="0"/>
                    </a:p>
                  </a:txBody>
                  <a:tcPr/>
                </a:tc>
                <a:tc>
                  <a:txBody>
                    <a:bodyPr/>
                    <a:lstStyle/>
                    <a:p>
                      <a:r>
                        <a:rPr lang="es-ES" sz="2600" dirty="0" smtClean="0"/>
                        <a:t>Muy alta</a:t>
                      </a:r>
                      <a:endParaRPr lang="es-ES" sz="2600" dirty="0"/>
                    </a:p>
                  </a:txBody>
                  <a:tcPr/>
                </a:tc>
              </a:tr>
              <a:tr h="370840">
                <a:tc>
                  <a:txBody>
                    <a:bodyPr/>
                    <a:lstStyle/>
                    <a:p>
                      <a:r>
                        <a:rPr lang="es-ES" sz="2600" dirty="0" smtClean="0"/>
                        <a:t>2. Políticas y Marco</a:t>
                      </a:r>
                      <a:r>
                        <a:rPr lang="es-ES" sz="2600" baseline="0" dirty="0" smtClean="0"/>
                        <a:t> Legal</a:t>
                      </a:r>
                      <a:endParaRPr lang="es-ES" sz="2600" dirty="0"/>
                    </a:p>
                  </a:txBody>
                  <a:tcPr/>
                </a:tc>
                <a:tc>
                  <a:txBody>
                    <a:bodyPr/>
                    <a:lstStyle/>
                    <a:p>
                      <a:r>
                        <a:rPr lang="es-ES" sz="2600" dirty="0" smtClean="0"/>
                        <a:t>Alta</a:t>
                      </a:r>
                      <a:endParaRPr lang="es-ES" sz="2600" dirty="0"/>
                    </a:p>
                  </a:txBody>
                  <a:tcPr/>
                </a:tc>
              </a:tr>
              <a:tr h="370840">
                <a:tc>
                  <a:txBody>
                    <a:bodyPr/>
                    <a:lstStyle/>
                    <a:p>
                      <a:r>
                        <a:rPr lang="es-ES" sz="2600" dirty="0" smtClean="0"/>
                        <a:t>3. Estructuras Institucionales</a:t>
                      </a:r>
                      <a:endParaRPr lang="es-ES" sz="2600" dirty="0"/>
                    </a:p>
                  </a:txBody>
                  <a:tcPr/>
                </a:tc>
                <a:tc>
                  <a:txBody>
                    <a:bodyPr/>
                    <a:lstStyle/>
                    <a:p>
                      <a:r>
                        <a:rPr lang="es-ES" sz="2600" dirty="0" smtClean="0"/>
                        <a:t>Alta</a:t>
                      </a:r>
                      <a:endParaRPr lang="es-ES" sz="2600" dirty="0"/>
                    </a:p>
                  </a:txBody>
                  <a:tcPr/>
                </a:tc>
              </a:tr>
              <a:tr h="370840">
                <a:tc>
                  <a:txBody>
                    <a:bodyPr/>
                    <a:lstStyle/>
                    <a:p>
                      <a:r>
                        <a:rPr lang="es-ES" sz="2600" dirty="0" smtClean="0"/>
                        <a:t>4. Gestión y Disponibilidad de Datos</a:t>
                      </a:r>
                      <a:endParaRPr lang="es-ES" sz="2600" dirty="0"/>
                    </a:p>
                  </a:txBody>
                  <a:tcPr/>
                </a:tc>
                <a:tc>
                  <a:txBody>
                    <a:bodyPr/>
                    <a:lstStyle/>
                    <a:p>
                      <a:r>
                        <a:rPr lang="es-ES" sz="2600" dirty="0" smtClean="0"/>
                        <a:t>Alta</a:t>
                      </a:r>
                      <a:endParaRPr lang="es-ES" sz="2600" dirty="0"/>
                    </a:p>
                  </a:txBody>
                  <a:tcPr/>
                </a:tc>
              </a:tr>
              <a:tr h="370840">
                <a:tc>
                  <a:txBody>
                    <a:bodyPr/>
                    <a:lstStyle/>
                    <a:p>
                      <a:r>
                        <a:rPr lang="es-ES" sz="2600" dirty="0" smtClean="0"/>
                        <a:t>5. Demanda de Datos</a:t>
                      </a:r>
                      <a:endParaRPr lang="es-ES" sz="2600" dirty="0"/>
                    </a:p>
                  </a:txBody>
                  <a:tcPr/>
                </a:tc>
                <a:tc>
                  <a:txBody>
                    <a:bodyPr/>
                    <a:lstStyle/>
                    <a:p>
                      <a:r>
                        <a:rPr lang="es-ES" sz="2600" dirty="0" smtClean="0"/>
                        <a:t>Muy Alta</a:t>
                      </a:r>
                      <a:endParaRPr lang="es-ES" sz="2600" dirty="0"/>
                    </a:p>
                  </a:txBody>
                  <a:tcPr/>
                </a:tc>
              </a:tr>
              <a:tr h="370840">
                <a:tc>
                  <a:txBody>
                    <a:bodyPr/>
                    <a:lstStyle/>
                    <a:p>
                      <a:r>
                        <a:rPr lang="es-ES" sz="2600" dirty="0" smtClean="0"/>
                        <a:t>6. Capacidad y Compromiso en la Sociedad</a:t>
                      </a:r>
                      <a:endParaRPr lang="es-ES" sz="2600" dirty="0"/>
                    </a:p>
                  </a:txBody>
                  <a:tcPr/>
                </a:tc>
                <a:tc>
                  <a:txBody>
                    <a:bodyPr/>
                    <a:lstStyle/>
                    <a:p>
                      <a:r>
                        <a:rPr lang="es-ES" sz="2600" dirty="0" smtClean="0"/>
                        <a:t>Alta</a:t>
                      </a:r>
                      <a:endParaRPr lang="es-ES" sz="2600" dirty="0"/>
                    </a:p>
                  </a:txBody>
                  <a:tcPr/>
                </a:tc>
              </a:tr>
              <a:tr h="370840">
                <a:tc>
                  <a:txBody>
                    <a:bodyPr/>
                    <a:lstStyle/>
                    <a:p>
                      <a:r>
                        <a:rPr lang="es-ES" sz="2600" dirty="0" smtClean="0"/>
                        <a:t>7. Financiación de la Iniciativa</a:t>
                      </a:r>
                      <a:endParaRPr lang="es-ES" sz="2600" dirty="0"/>
                    </a:p>
                  </a:txBody>
                  <a:tcPr/>
                </a:tc>
                <a:tc>
                  <a:txBody>
                    <a:bodyPr/>
                    <a:lstStyle/>
                    <a:p>
                      <a:r>
                        <a:rPr lang="es-ES" sz="2600" dirty="0" smtClean="0"/>
                        <a:t>Medio-Alta</a:t>
                      </a:r>
                      <a:endParaRPr lang="es-ES" sz="2600" dirty="0"/>
                    </a:p>
                  </a:txBody>
                  <a:tcPr/>
                </a:tc>
              </a:tr>
              <a:tr h="370840">
                <a:tc>
                  <a:txBody>
                    <a:bodyPr/>
                    <a:lstStyle/>
                    <a:p>
                      <a:r>
                        <a:rPr lang="es-ES" sz="2600" dirty="0" smtClean="0"/>
                        <a:t>8. Desarrollo</a:t>
                      </a:r>
                      <a:r>
                        <a:rPr lang="es-ES" sz="2600" baseline="0" dirty="0" smtClean="0"/>
                        <a:t> </a:t>
                      </a:r>
                      <a:r>
                        <a:rPr lang="es-ES" sz="2600" dirty="0" smtClean="0"/>
                        <a:t>Tecnológico</a:t>
                      </a:r>
                      <a:r>
                        <a:rPr lang="es-ES" sz="2600" baseline="0" dirty="0" smtClean="0"/>
                        <a:t> y S. Información</a:t>
                      </a:r>
                      <a:endParaRPr lang="es-ES" sz="2600" dirty="0"/>
                    </a:p>
                  </a:txBody>
                  <a:tcPr/>
                </a:tc>
                <a:tc>
                  <a:txBody>
                    <a:bodyPr/>
                    <a:lstStyle/>
                    <a:p>
                      <a:r>
                        <a:rPr lang="es-ES" sz="2600" dirty="0" smtClean="0"/>
                        <a:t>Alta</a:t>
                      </a:r>
                      <a:endParaRPr lang="es-ES" sz="2600" dirty="0"/>
                    </a:p>
                  </a:txBody>
                  <a:tcPr/>
                </a:tc>
              </a:tr>
            </a:tbl>
          </a:graphicData>
        </a:graphic>
      </p:graphicFrame>
    </p:spTree>
    <p:extLst>
      <p:ext uri="{BB962C8B-B14F-4D97-AF65-F5344CB8AC3E}">
        <p14:creationId xmlns:p14="http://schemas.microsoft.com/office/powerpoint/2010/main" val="2986146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ODRA: Contenido del informe</a:t>
            </a:r>
            <a:endParaRPr lang="es-ES" sz="2400" dirty="0"/>
          </a:p>
        </p:txBody>
      </p:sp>
      <p:sp>
        <p:nvSpPr>
          <p:cNvPr id="3" name="Marcador de contenido 2"/>
          <p:cNvSpPr>
            <a:spLocks noGrp="1"/>
          </p:cNvSpPr>
          <p:nvPr>
            <p:ph idx="1"/>
          </p:nvPr>
        </p:nvSpPr>
        <p:spPr>
          <a:xfrm>
            <a:off x="457200" y="1338706"/>
            <a:ext cx="8229600" cy="4525963"/>
          </a:xfrm>
        </p:spPr>
        <p:txBody>
          <a:bodyPr>
            <a:normAutofit fontScale="55000" lnSpcReduction="20000"/>
          </a:bodyPr>
          <a:lstStyle/>
          <a:p>
            <a:r>
              <a:rPr lang="es-ES" sz="5600" dirty="0" smtClean="0"/>
              <a:t>Metodología</a:t>
            </a:r>
            <a:endParaRPr lang="es-ES" sz="5600" dirty="0"/>
          </a:p>
          <a:p>
            <a:r>
              <a:rPr lang="es-ES" sz="5600" dirty="0" smtClean="0"/>
              <a:t>Resumen </a:t>
            </a:r>
            <a:r>
              <a:rPr lang="es-ES" sz="5600" dirty="0"/>
              <a:t>Ejecutivo</a:t>
            </a:r>
          </a:p>
          <a:p>
            <a:r>
              <a:rPr lang="es-ES" sz="5600" dirty="0" smtClean="0"/>
              <a:t>Análisis</a:t>
            </a:r>
            <a:r>
              <a:rPr lang="es-ES" sz="5600" dirty="0"/>
              <a:t>, evaluación y recomendaciones de cada una de las 8 dimensiones.</a:t>
            </a:r>
          </a:p>
          <a:p>
            <a:r>
              <a:rPr lang="es-ES" sz="5600" dirty="0" smtClean="0"/>
              <a:t>Conclusiones</a:t>
            </a:r>
            <a:endParaRPr lang="es-ES" sz="5600" dirty="0"/>
          </a:p>
          <a:p>
            <a:r>
              <a:rPr lang="es-ES" sz="5600" dirty="0" smtClean="0"/>
              <a:t>Plan </a:t>
            </a:r>
            <a:r>
              <a:rPr lang="es-ES" sz="5600" dirty="0"/>
              <a:t>de acción</a:t>
            </a:r>
          </a:p>
          <a:p>
            <a:r>
              <a:rPr lang="es-ES" sz="5600" dirty="0" smtClean="0"/>
              <a:t>Anexos:</a:t>
            </a:r>
            <a:endParaRPr lang="es-ES" sz="5600" dirty="0"/>
          </a:p>
          <a:p>
            <a:pPr lvl="1"/>
            <a:r>
              <a:rPr lang="es-ES" sz="5200" dirty="0"/>
              <a:t>D</a:t>
            </a:r>
            <a:r>
              <a:rPr lang="es-ES" sz="5200" dirty="0" smtClean="0"/>
              <a:t>isponibilidad de </a:t>
            </a:r>
            <a:r>
              <a:rPr lang="es-ES" sz="5200" dirty="0" err="1" smtClean="0"/>
              <a:t>datasets</a:t>
            </a:r>
            <a:r>
              <a:rPr lang="es-ES" sz="5200" dirty="0" smtClean="0"/>
              <a:t> prioritarios</a:t>
            </a:r>
          </a:p>
          <a:p>
            <a:pPr lvl="1"/>
            <a:r>
              <a:rPr lang="es-ES" sz="5200" dirty="0"/>
              <a:t>P</a:t>
            </a:r>
            <a:r>
              <a:rPr lang="es-ES" sz="5200" dirty="0" smtClean="0"/>
              <a:t>ersonas e instituciones entrevistadas</a:t>
            </a:r>
          </a:p>
          <a:p>
            <a:pPr marL="0" indent="0">
              <a:buNone/>
            </a:pPr>
            <a:endParaRPr lang="es-ES" dirty="0"/>
          </a:p>
        </p:txBody>
      </p:sp>
    </p:spTree>
    <p:extLst>
      <p:ext uri="{BB962C8B-B14F-4D97-AF65-F5344CB8AC3E}">
        <p14:creationId xmlns:p14="http://schemas.microsoft.com/office/powerpoint/2010/main" val="1985263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21360"/>
          </a:xfrm>
        </p:spPr>
        <p:txBody>
          <a:bodyPr>
            <a:normAutofit/>
          </a:bodyPr>
          <a:lstStyle/>
          <a:p>
            <a:r>
              <a:rPr lang="es-ES" dirty="0" smtClean="0"/>
              <a:t>ODRA en cifras</a:t>
            </a:r>
            <a:endParaRPr lang="es-ES" dirty="0"/>
          </a:p>
        </p:txBody>
      </p:sp>
      <p:sp>
        <p:nvSpPr>
          <p:cNvPr id="3" name="CuadroTexto 2"/>
          <p:cNvSpPr txBox="1"/>
          <p:nvPr/>
        </p:nvSpPr>
        <p:spPr>
          <a:xfrm>
            <a:off x="1461837" y="834561"/>
            <a:ext cx="7146864" cy="6309420"/>
          </a:xfrm>
          <a:prstGeom prst="rect">
            <a:avLst/>
          </a:prstGeom>
          <a:noFill/>
        </p:spPr>
        <p:txBody>
          <a:bodyPr wrap="square" rtlCol="0">
            <a:spAutoFit/>
          </a:bodyPr>
          <a:lstStyle/>
          <a:p>
            <a:r>
              <a:rPr lang="es-ES" sz="3200" b="1" dirty="0" smtClean="0">
                <a:solidFill>
                  <a:srgbClr val="3366FF"/>
                </a:solidFill>
              </a:rPr>
              <a:t>74</a:t>
            </a:r>
            <a:r>
              <a:rPr lang="es-ES" sz="2800" dirty="0" smtClean="0"/>
              <a:t> reuniones </a:t>
            </a:r>
          </a:p>
          <a:p>
            <a:r>
              <a:rPr lang="es-ES" sz="2800" dirty="0" smtClean="0"/>
              <a:t>     </a:t>
            </a:r>
            <a:r>
              <a:rPr lang="es-ES" sz="2800" b="1" dirty="0" smtClean="0">
                <a:solidFill>
                  <a:srgbClr val="3366FF"/>
                </a:solidFill>
              </a:rPr>
              <a:t>45</a:t>
            </a:r>
            <a:r>
              <a:rPr lang="es-ES" sz="2800" dirty="0" smtClean="0"/>
              <a:t> con miembros del gobierno </a:t>
            </a:r>
          </a:p>
          <a:p>
            <a:r>
              <a:rPr lang="es-ES" sz="2800" dirty="0"/>
              <a:t> </a:t>
            </a:r>
            <a:r>
              <a:rPr lang="es-ES" sz="2800" dirty="0" smtClean="0"/>
              <a:t>    </a:t>
            </a:r>
            <a:r>
              <a:rPr lang="es-ES" sz="2800" b="1" dirty="0" smtClean="0">
                <a:solidFill>
                  <a:srgbClr val="3366FF"/>
                </a:solidFill>
              </a:rPr>
              <a:t>29</a:t>
            </a:r>
            <a:r>
              <a:rPr lang="es-ES" sz="2800" dirty="0" smtClean="0"/>
              <a:t> con sociedad civil</a:t>
            </a:r>
          </a:p>
          <a:p>
            <a:r>
              <a:rPr lang="es-ES" sz="3200" b="1" dirty="0" smtClean="0">
                <a:solidFill>
                  <a:srgbClr val="3366FF"/>
                </a:solidFill>
              </a:rPr>
              <a:t>108</a:t>
            </a:r>
            <a:r>
              <a:rPr lang="es-ES" sz="2800" dirty="0" smtClean="0"/>
              <a:t> personas entrevistadas</a:t>
            </a:r>
          </a:p>
          <a:p>
            <a:r>
              <a:rPr lang="es-ES" sz="3200" b="1" dirty="0" smtClean="0">
                <a:solidFill>
                  <a:srgbClr val="3366FF"/>
                </a:solidFill>
              </a:rPr>
              <a:t>60</a:t>
            </a:r>
            <a:r>
              <a:rPr lang="es-ES" sz="2800" dirty="0" smtClean="0"/>
              <a:t> entidades</a:t>
            </a:r>
          </a:p>
          <a:p>
            <a:r>
              <a:rPr lang="es-ES" sz="3200" b="1" dirty="0" smtClean="0">
                <a:solidFill>
                  <a:srgbClr val="3366FF"/>
                </a:solidFill>
              </a:rPr>
              <a:t>111</a:t>
            </a:r>
            <a:r>
              <a:rPr lang="es-ES" sz="2800" dirty="0" smtClean="0"/>
              <a:t> horas de conversaciones</a:t>
            </a:r>
          </a:p>
          <a:p>
            <a:endParaRPr lang="es-ES" sz="2800" dirty="0"/>
          </a:p>
          <a:p>
            <a:r>
              <a:rPr lang="es-ES" sz="3600" b="1" dirty="0">
                <a:solidFill>
                  <a:srgbClr val="3366FF"/>
                </a:solidFill>
              </a:rPr>
              <a:t>544</a:t>
            </a:r>
            <a:r>
              <a:rPr lang="es-ES" sz="3200" dirty="0"/>
              <a:t> evidencias</a:t>
            </a:r>
          </a:p>
          <a:p>
            <a:r>
              <a:rPr lang="es-ES" sz="3600" b="1" dirty="0">
                <a:solidFill>
                  <a:srgbClr val="3366FF"/>
                </a:solidFill>
              </a:rPr>
              <a:t>59</a:t>
            </a:r>
            <a:r>
              <a:rPr lang="es-ES" sz="3600" dirty="0"/>
              <a:t> </a:t>
            </a:r>
            <a:r>
              <a:rPr lang="es-ES" sz="3200" dirty="0"/>
              <a:t>recomendaciones </a:t>
            </a:r>
          </a:p>
          <a:p>
            <a:r>
              <a:rPr lang="es-ES" sz="3600" b="1" dirty="0">
                <a:solidFill>
                  <a:srgbClr val="3366FF"/>
                </a:solidFill>
              </a:rPr>
              <a:t>213</a:t>
            </a:r>
            <a:r>
              <a:rPr lang="es-ES" sz="3200" dirty="0"/>
              <a:t> propuestas de </a:t>
            </a:r>
            <a:r>
              <a:rPr lang="es-ES" sz="3200" dirty="0" smtClean="0"/>
              <a:t>acciones</a:t>
            </a:r>
          </a:p>
          <a:p>
            <a:r>
              <a:rPr lang="es-ES" sz="3600" b="1" dirty="0" smtClean="0">
                <a:solidFill>
                  <a:srgbClr val="3366FF"/>
                </a:solidFill>
              </a:rPr>
              <a:t>16</a:t>
            </a:r>
            <a:r>
              <a:rPr lang="es-ES" sz="3200" dirty="0" smtClean="0"/>
              <a:t> </a:t>
            </a:r>
            <a:r>
              <a:rPr lang="es-ES" sz="3200" dirty="0" err="1" smtClean="0"/>
              <a:t>datasets</a:t>
            </a:r>
            <a:r>
              <a:rPr lang="es-ES" sz="3200" dirty="0" smtClean="0"/>
              <a:t> prioritarios analizados</a:t>
            </a:r>
            <a:endParaRPr lang="es-ES" sz="3200" dirty="0"/>
          </a:p>
          <a:p>
            <a:endParaRPr lang="es-ES" sz="3200" dirty="0"/>
          </a:p>
          <a:p>
            <a:endParaRPr lang="es-ES" sz="1600" dirty="0" smtClean="0"/>
          </a:p>
        </p:txBody>
      </p:sp>
    </p:spTree>
    <p:extLst>
      <p:ext uri="{BB962C8B-B14F-4D97-AF65-F5344CB8AC3E}">
        <p14:creationId xmlns:p14="http://schemas.microsoft.com/office/powerpoint/2010/main" val="90637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721360"/>
          </a:xfrm>
        </p:spPr>
        <p:txBody>
          <a:bodyPr>
            <a:normAutofit/>
          </a:bodyPr>
          <a:lstStyle/>
          <a:p>
            <a:r>
              <a:rPr lang="es-ES" dirty="0" smtClean="0"/>
              <a:t>Trabajo de campo: participantes</a:t>
            </a:r>
            <a:endParaRPr lang="es-ES" dirty="0"/>
          </a:p>
        </p:txBody>
      </p:sp>
      <p:graphicFrame>
        <p:nvGraphicFramePr>
          <p:cNvPr id="7" name="Tabla 6"/>
          <p:cNvGraphicFramePr>
            <a:graphicFrameLocks noGrp="1"/>
          </p:cNvGraphicFramePr>
          <p:nvPr>
            <p:extLst>
              <p:ext uri="{D42A27DB-BD31-4B8C-83A1-F6EECF244321}">
                <p14:modId xmlns:p14="http://schemas.microsoft.com/office/powerpoint/2010/main" val="598634095"/>
              </p:ext>
            </p:extLst>
          </p:nvPr>
        </p:nvGraphicFramePr>
        <p:xfrm>
          <a:off x="497840" y="853447"/>
          <a:ext cx="8361680" cy="5424293"/>
        </p:xfrm>
        <a:graphic>
          <a:graphicData uri="http://schemas.openxmlformats.org/drawingml/2006/table">
            <a:tbl>
              <a:tblPr/>
              <a:tblGrid>
                <a:gridCol w="3974473"/>
                <a:gridCol w="4387207"/>
              </a:tblGrid>
              <a:tr h="183394">
                <a:tc>
                  <a:txBody>
                    <a:bodyPr/>
                    <a:lstStyle/>
                    <a:p>
                      <a:pPr algn="ctr" fontAlgn="ctr"/>
                      <a:r>
                        <a:rPr lang="es-ES" sz="900" b="0" i="0" u="none" strike="noStrike" dirty="0">
                          <a:solidFill>
                            <a:srgbClr val="000000"/>
                          </a:solidFill>
                          <a:effectLst/>
                          <a:latin typeface="Century Gothic"/>
                        </a:rPr>
                        <a:t>Aceleradoras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Microsoft</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dirty="0">
                          <a:solidFill>
                            <a:srgbClr val="000000"/>
                          </a:solidFill>
                          <a:effectLst/>
                          <a:latin typeface="Century Gothic"/>
                        </a:rPr>
                        <a:t>Alcaldía de Bogotá</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Ministerio de Agricultura y Desarrollo Rural</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Alcaldía Distrital de Barranquilla</a:t>
                      </a:r>
                    </a:p>
                  </a:txBody>
                  <a:tcPr marL="10049" marR="10049" marT="10049" marB="0" anchor="ctr">
                    <a:lnL>
                      <a:noFill/>
                    </a:lnL>
                    <a:lnR>
                      <a:noFill/>
                    </a:lnR>
                    <a:lnT>
                      <a:noFill/>
                    </a:lnT>
                    <a:lnB>
                      <a:noFill/>
                    </a:lnB>
                  </a:tcPr>
                </a:tc>
                <a:tc>
                  <a:txBody>
                    <a:bodyPr/>
                    <a:lstStyle/>
                    <a:p>
                      <a:pPr algn="ctr" fontAlgn="ctr"/>
                      <a:r>
                        <a:rPr lang="es-ES" sz="900" b="0" i="0" u="none" strike="noStrike">
                          <a:solidFill>
                            <a:srgbClr val="000000"/>
                          </a:solidFill>
                          <a:effectLst/>
                          <a:latin typeface="Century Gothic"/>
                        </a:rPr>
                        <a:t>Ministerio de Educación Nacional</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Archivo General de la Nación</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Ministerio de Hacienda y Crédito Público</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Bogotá Cómo Vamos- Plataforma de datos abiertos </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Ministerio de Justicia y el Derecho</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CEPEI</a:t>
                      </a:r>
                    </a:p>
                  </a:txBody>
                  <a:tcPr marL="10049" marR="10049" marT="10049" marB="0" anchor="ctr">
                    <a:lnL>
                      <a:noFill/>
                    </a:lnL>
                    <a:lnR>
                      <a:noFill/>
                    </a:lnR>
                    <a:lnT>
                      <a:noFill/>
                    </a:lnT>
                    <a:lnB>
                      <a:noFill/>
                    </a:lnB>
                  </a:tcPr>
                </a:tc>
                <a:tc>
                  <a:txBody>
                    <a:bodyPr/>
                    <a:lstStyle/>
                    <a:p>
                      <a:pPr algn="ctr" fontAlgn="ctr"/>
                      <a:r>
                        <a:rPr lang="es-ES" sz="900" b="0" i="0" u="none" strike="noStrike">
                          <a:solidFill>
                            <a:srgbClr val="000000"/>
                          </a:solidFill>
                          <a:effectLst/>
                          <a:latin typeface="Century Gothic"/>
                        </a:rPr>
                        <a:t>Ministerio de Salud y Protección Social</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Cifras y conceptos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Ministerio de Transporte</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Cluster Santander</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MINTIC</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ColCiencias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Misión de la Observación Electoral</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Colnodo- APC Uso estratégico de Internet para el Desarrollo</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Observatorio Colombiano de Ciencia y Tecnología</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Colombia Compra Eficiente</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Policía Nacional de Colombia</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Comunidad Desarrolladores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Presidencia</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dirty="0">
                          <a:solidFill>
                            <a:srgbClr val="000000"/>
                          </a:solidFill>
                          <a:effectLst/>
                          <a:latin typeface="Century Gothic"/>
                        </a:rPr>
                        <a:t>Corporación </a:t>
                      </a:r>
                      <a:r>
                        <a:rPr lang="es-ES" sz="900" b="0" i="0" u="none" strike="noStrike" dirty="0" err="1">
                          <a:solidFill>
                            <a:srgbClr val="000000"/>
                          </a:solidFill>
                          <a:effectLst/>
                          <a:latin typeface="Century Gothic"/>
                        </a:rPr>
                        <a:t>Ocasa</a:t>
                      </a:r>
                      <a:endParaRPr lang="es-ES" sz="900" b="0" i="0" u="none" strike="noStrike" dirty="0">
                        <a:solidFill>
                          <a:srgbClr val="000000"/>
                        </a:solidFill>
                        <a:effectLst/>
                        <a:latin typeface="Century Gothic"/>
                      </a:endParaRP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Registro Único Empresarial y Social</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Coworking Labs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Servicio Geológico Colombiano</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DANE</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err="1">
                          <a:solidFill>
                            <a:srgbClr val="000000"/>
                          </a:solidFill>
                          <a:effectLst/>
                          <a:latin typeface="Century Gothic"/>
                        </a:rPr>
                        <a:t>Servinformacion</a:t>
                      </a:r>
                      <a:r>
                        <a:rPr lang="es-ES" sz="900" b="0" i="0" u="none" strike="noStrike" dirty="0">
                          <a:solidFill>
                            <a:srgbClr val="000000"/>
                          </a:solidFill>
                          <a:effectLst/>
                          <a:latin typeface="Century Gothic"/>
                        </a:rPr>
                        <a:t> / Google</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DeJusticia</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err="1">
                          <a:solidFill>
                            <a:srgbClr val="000000"/>
                          </a:solidFill>
                          <a:effectLst/>
                          <a:latin typeface="Century Gothic"/>
                        </a:rPr>
                        <a:t>StartUps</a:t>
                      </a:r>
                      <a:endParaRPr lang="es-ES" sz="900" b="0" i="0" u="none" strike="noStrike" dirty="0">
                        <a:solidFill>
                          <a:srgbClr val="000000"/>
                        </a:solidFill>
                        <a:effectLst/>
                        <a:latin typeface="Century Gothic"/>
                      </a:endParaRP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Departamento Nacional de Planeación (DNP) </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Superintendencia de Industria y Comercio</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DIAN-Dirección General de Impuestos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Superintendencia de Notariado y Registro</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El TIEMPO</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Talento TI</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Esri Colombia</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 Transparencia Internacional</a:t>
                      </a:r>
                    </a:p>
                  </a:txBody>
                  <a:tcPr marL="10049" marR="10049" marT="10049" marB="0" anchor="ctr">
                    <a:lnL>
                      <a:noFill/>
                    </a:lnL>
                    <a:lnR>
                      <a:noFill/>
                    </a:lnR>
                    <a:lnT>
                      <a:noFill/>
                    </a:lnT>
                    <a:lnB>
                      <a:noFill/>
                    </a:lnB>
                  </a:tcPr>
                </a:tc>
              </a:tr>
              <a:tr h="183394">
                <a:tc>
                  <a:txBody>
                    <a:bodyPr/>
                    <a:lstStyle/>
                    <a:p>
                      <a:pPr algn="ctr" fontAlgn="ctr"/>
                      <a:r>
                        <a:rPr lang="es-ES" sz="900" b="0" i="0" u="none" strike="noStrike">
                          <a:solidFill>
                            <a:srgbClr val="000000"/>
                          </a:solidFill>
                          <a:effectLst/>
                          <a:latin typeface="Century Gothic"/>
                        </a:rPr>
                        <a:t>Fundación Nuevo Periodismo</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Transparencia por Colombia </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Fundación para la Libertad de Prensa </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err="1">
                          <a:solidFill>
                            <a:srgbClr val="000000"/>
                          </a:solidFill>
                          <a:effectLst/>
                          <a:latin typeface="Century Gothic"/>
                        </a:rPr>
                        <a:t>United</a:t>
                      </a:r>
                      <a:r>
                        <a:rPr lang="es-ES" sz="900" b="0" i="0" u="none" strike="noStrike" dirty="0">
                          <a:solidFill>
                            <a:srgbClr val="000000"/>
                          </a:solidFill>
                          <a:effectLst/>
                          <a:latin typeface="Century Gothic"/>
                        </a:rPr>
                        <a:t> </a:t>
                      </a:r>
                      <a:r>
                        <a:rPr lang="es-ES" sz="900" b="0" i="0" u="none" strike="noStrike" dirty="0" err="1">
                          <a:solidFill>
                            <a:srgbClr val="000000"/>
                          </a:solidFill>
                          <a:effectLst/>
                          <a:latin typeface="Century Gothic"/>
                        </a:rPr>
                        <a:t>Nations</a:t>
                      </a:r>
                      <a:r>
                        <a:rPr lang="es-ES" sz="900" b="0" i="0" u="none" strike="noStrike" dirty="0">
                          <a:solidFill>
                            <a:srgbClr val="000000"/>
                          </a:solidFill>
                          <a:effectLst/>
                          <a:latin typeface="Century Gothic"/>
                        </a:rPr>
                        <a:t> Office </a:t>
                      </a:r>
                      <a:r>
                        <a:rPr lang="es-ES" sz="900" b="0" i="0" u="none" strike="noStrike" dirty="0" err="1">
                          <a:solidFill>
                            <a:srgbClr val="000000"/>
                          </a:solidFill>
                          <a:effectLst/>
                          <a:latin typeface="Century Gothic"/>
                        </a:rPr>
                        <a:t>for</a:t>
                      </a:r>
                      <a:r>
                        <a:rPr lang="es-ES" sz="900" b="0" i="0" u="none" strike="noStrike" dirty="0">
                          <a:solidFill>
                            <a:srgbClr val="000000"/>
                          </a:solidFill>
                          <a:effectLst/>
                          <a:latin typeface="Century Gothic"/>
                        </a:rPr>
                        <a:t> </a:t>
                      </a:r>
                      <a:r>
                        <a:rPr lang="es-ES" sz="900" b="0" i="0" u="none" strike="noStrike" dirty="0" err="1">
                          <a:solidFill>
                            <a:srgbClr val="000000"/>
                          </a:solidFill>
                          <a:effectLst/>
                          <a:latin typeface="Century Gothic"/>
                        </a:rPr>
                        <a:t>the</a:t>
                      </a:r>
                      <a:r>
                        <a:rPr lang="es-ES" sz="900" b="0" i="0" u="none" strike="noStrike" dirty="0">
                          <a:solidFill>
                            <a:srgbClr val="000000"/>
                          </a:solidFill>
                          <a:effectLst/>
                          <a:latin typeface="Century Gothic"/>
                        </a:rPr>
                        <a:t> </a:t>
                      </a:r>
                      <a:r>
                        <a:rPr lang="es-ES" sz="900" b="0" i="0" u="none" strike="noStrike" dirty="0" err="1">
                          <a:solidFill>
                            <a:srgbClr val="000000"/>
                          </a:solidFill>
                          <a:effectLst/>
                          <a:latin typeface="Century Gothic"/>
                        </a:rPr>
                        <a:t>Coordination</a:t>
                      </a:r>
                      <a:r>
                        <a:rPr lang="es-ES" sz="900" b="0" i="0" u="none" strike="noStrike" dirty="0">
                          <a:solidFill>
                            <a:srgbClr val="000000"/>
                          </a:solidFill>
                          <a:effectLst/>
                          <a:latin typeface="Century Gothic"/>
                        </a:rPr>
                        <a:t> of </a:t>
                      </a:r>
                      <a:r>
                        <a:rPr lang="es-ES" sz="900" b="0" i="0" u="none" strike="noStrike" dirty="0" err="1">
                          <a:solidFill>
                            <a:srgbClr val="000000"/>
                          </a:solidFill>
                          <a:effectLst/>
                          <a:latin typeface="Century Gothic"/>
                        </a:rPr>
                        <a:t>Humanitarian</a:t>
                      </a:r>
                      <a:r>
                        <a:rPr lang="es-ES" sz="900" b="0" i="0" u="none" strike="noStrike" dirty="0">
                          <a:solidFill>
                            <a:srgbClr val="000000"/>
                          </a:solidFill>
                          <a:effectLst/>
                          <a:latin typeface="Century Gothic"/>
                        </a:rPr>
                        <a:t> Affairs (OCHA) Colombia</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FundaTIC</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Univ. Externado-Observatorio de Sociedad, Gob y TI</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GEOCENSOS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Universidad de la Sabana - Facultad de Comunicación</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IDEAM - Instituto de Hidrología, Meteorología y Estudios Ambientales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Universidad de los Andes - Centro de Estudios sobre Des. Econ (CEDE)</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Infraestructura de Datos Espaciales de Bogotá (IDECA)</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Universidad de los Andes - Grupo TIC-COMIT</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Instituto Geografico Agustín Codazzi (IGAC)</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a:solidFill>
                            <a:srgbClr val="000000"/>
                          </a:solidFill>
                          <a:effectLst/>
                          <a:latin typeface="Century Gothic"/>
                        </a:rPr>
                        <a:t>Urna de Cristal</a:t>
                      </a:r>
                    </a:p>
                  </a:txBody>
                  <a:tcPr marL="10049" marR="10049" marT="10049" marB="0" anchor="ctr">
                    <a:lnL>
                      <a:noFill/>
                    </a:lnL>
                    <a:lnR>
                      <a:noFill/>
                    </a:lnR>
                    <a:lnT>
                      <a:noFill/>
                    </a:lnT>
                    <a:lnB>
                      <a:noFill/>
                    </a:lnB>
                    <a:solidFill>
                      <a:srgbClr val="FFFFFF"/>
                    </a:solidFill>
                  </a:tcPr>
                </a:tc>
              </a:tr>
              <a:tr h="183394">
                <a:tc>
                  <a:txBody>
                    <a:bodyPr/>
                    <a:lstStyle/>
                    <a:p>
                      <a:pPr algn="ctr" fontAlgn="ctr"/>
                      <a:r>
                        <a:rPr lang="es-ES" sz="900" b="0" i="0" u="none" strike="noStrike">
                          <a:solidFill>
                            <a:srgbClr val="000000"/>
                          </a:solidFill>
                          <a:effectLst/>
                          <a:latin typeface="Century Gothic"/>
                        </a:rPr>
                        <a:t>INVIAS</a:t>
                      </a:r>
                    </a:p>
                  </a:txBody>
                  <a:tcPr marL="10049" marR="10049" marT="10049" marB="0" anchor="ctr">
                    <a:lnL>
                      <a:noFill/>
                    </a:lnL>
                    <a:lnR>
                      <a:noFill/>
                    </a:lnR>
                    <a:lnT>
                      <a:noFill/>
                    </a:lnT>
                    <a:lnB>
                      <a:noFill/>
                    </a:lnB>
                    <a:solidFill>
                      <a:srgbClr val="FFFFFF"/>
                    </a:solidFill>
                  </a:tcPr>
                </a:tc>
                <a:tc>
                  <a:txBody>
                    <a:bodyPr/>
                    <a:lstStyle/>
                    <a:p>
                      <a:pPr algn="ctr" fontAlgn="ctr"/>
                      <a:r>
                        <a:rPr lang="es-ES" sz="900" b="0" i="0" u="none" strike="noStrike" dirty="0">
                          <a:solidFill>
                            <a:srgbClr val="000000"/>
                          </a:solidFill>
                          <a:effectLst/>
                          <a:latin typeface="Century Gothic"/>
                        </a:rPr>
                        <a:t>Verifique.se</a:t>
                      </a:r>
                    </a:p>
                  </a:txBody>
                  <a:tcPr marL="10049" marR="10049" marT="10049" marB="0" anchor="ctr">
                    <a:lnL>
                      <a:noFill/>
                    </a:lnL>
                    <a:lnR>
                      <a:noFill/>
                    </a:lnR>
                    <a:lnT>
                      <a:noFill/>
                    </a:lnT>
                    <a:lnB>
                      <a:noFill/>
                    </a:lnB>
                    <a:solidFill>
                      <a:srgbClr val="FFFFFF"/>
                    </a:solidFill>
                  </a:tcPr>
                </a:tc>
              </a:tr>
              <a:tr h="188286">
                <a:tc>
                  <a:txBody>
                    <a:bodyPr/>
                    <a:lstStyle/>
                    <a:p>
                      <a:pPr algn="ctr" fontAlgn="ctr"/>
                      <a:r>
                        <a:rPr lang="es-ES" sz="900" b="0" i="0" u="none" strike="noStrike">
                          <a:solidFill>
                            <a:srgbClr val="000000"/>
                          </a:solidFill>
                          <a:effectLst/>
                          <a:latin typeface="Century Gothic"/>
                        </a:rPr>
                        <a:t>INVIMA</a:t>
                      </a:r>
                    </a:p>
                  </a:txBody>
                  <a:tcPr marL="10049" marR="10049" marT="10049" marB="0" anchor="ctr">
                    <a:lnL>
                      <a:noFill/>
                    </a:lnL>
                    <a:lnR>
                      <a:noFill/>
                    </a:lnR>
                    <a:lnT>
                      <a:noFill/>
                    </a:lnT>
                    <a:lnB>
                      <a:noFill/>
                    </a:lnB>
                    <a:solidFill>
                      <a:srgbClr val="FFFFFF"/>
                    </a:solidFill>
                  </a:tcPr>
                </a:tc>
                <a:tc>
                  <a:txBody>
                    <a:bodyPr/>
                    <a:lstStyle/>
                    <a:p>
                      <a:pPr algn="l" fontAlgn="b"/>
                      <a:endParaRPr lang="es-ES" sz="1050" b="0" i="0" u="none" strike="noStrike" dirty="0">
                        <a:solidFill>
                          <a:srgbClr val="000000"/>
                        </a:solidFill>
                        <a:effectLst/>
                        <a:latin typeface="Calibri"/>
                      </a:endParaRPr>
                    </a:p>
                  </a:txBody>
                  <a:tcPr marL="10049" marR="10049" marT="10049" marB="0" anchor="b">
                    <a:lnL>
                      <a:noFill/>
                    </a:lnL>
                    <a:lnR>
                      <a:noFill/>
                    </a:lnR>
                    <a:lnT>
                      <a:noFill/>
                    </a:lnT>
                    <a:lnB>
                      <a:noFill/>
                    </a:lnB>
                  </a:tcPr>
                </a:tc>
              </a:tr>
            </a:tbl>
          </a:graphicData>
        </a:graphic>
      </p:graphicFrame>
    </p:spTree>
    <p:extLst>
      <p:ext uri="{BB962C8B-B14F-4D97-AF65-F5344CB8AC3E}">
        <p14:creationId xmlns:p14="http://schemas.microsoft.com/office/powerpoint/2010/main" val="1487865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2547</TotalTime>
  <Words>3206</Words>
  <Application>Microsoft Office PowerPoint</Application>
  <PresentationFormat>Presentación en pantalla (4:3)</PresentationFormat>
  <Paragraphs>496</Paragraphs>
  <Slides>43</Slides>
  <Notes>1</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43</vt:i4>
      </vt:variant>
    </vt:vector>
  </HeadingPairs>
  <TitlesOfParts>
    <vt:vector size="50" baseType="lpstr">
      <vt:lpstr>Arial</vt:lpstr>
      <vt:lpstr>Calibri</vt:lpstr>
      <vt:lpstr>Century Gothic</vt:lpstr>
      <vt:lpstr>Helvetica 65 Medium</vt:lpstr>
      <vt:lpstr>Times New Roman</vt:lpstr>
      <vt:lpstr>Tema de Office</vt:lpstr>
      <vt:lpstr>Documento</vt:lpstr>
      <vt:lpstr>Open Data Readiness Assessment (ODRA) República de Colombia</vt:lpstr>
      <vt:lpstr>Metodología y enfoque</vt:lpstr>
      <vt:lpstr>Presentación de PowerPoint</vt:lpstr>
      <vt:lpstr>Metodología aplicada</vt:lpstr>
      <vt:lpstr>ODRA: qué es y qué no es</vt:lpstr>
      <vt:lpstr>Áreas de evaluación</vt:lpstr>
      <vt:lpstr>ODRA: Contenido del informe</vt:lpstr>
      <vt:lpstr>ODRA en cifras</vt:lpstr>
      <vt:lpstr>Trabajo de campo: participantes</vt:lpstr>
      <vt:lpstr>Diagnóstico</vt:lpstr>
      <vt:lpstr>Presentación de PowerPoint</vt:lpstr>
      <vt:lpstr>Resultados por dimensión</vt:lpstr>
      <vt:lpstr>Resultados por dimensión</vt:lpstr>
      <vt:lpstr>ALTO LIDERAZGO</vt:lpstr>
      <vt:lpstr>Alto Liderazgo</vt:lpstr>
      <vt:lpstr>POLÍTICAS Y MARCO LEGAL (1)</vt:lpstr>
      <vt:lpstr>POLÍTICAS Y MARCO LEGAL (2)</vt:lpstr>
      <vt:lpstr>Políticas y Marco Legal</vt:lpstr>
      <vt:lpstr>Estructuras institucionales, responsabilidades y capacidades en el Gobierno</vt:lpstr>
      <vt:lpstr>Estructuras institucionales, responsabilidades y capacidades en el Gobierno</vt:lpstr>
      <vt:lpstr>Estructuras institucionales, responsabilidades y capacidades en el Gobierno</vt:lpstr>
      <vt:lpstr>Presentación de PowerPoint</vt:lpstr>
      <vt:lpstr>Presentación de PowerPoint</vt:lpstr>
      <vt:lpstr>Gestión y Disponibilidad de Datos Públicos (1)</vt:lpstr>
      <vt:lpstr>Gestión y Disponibilidad de Datos Públicos (2)</vt:lpstr>
      <vt:lpstr>Gestión y Disponibilidad de Datos Públicos (3)</vt:lpstr>
      <vt:lpstr>Presentación de PowerPoint</vt:lpstr>
      <vt:lpstr>Presentación de PowerPoint</vt:lpstr>
      <vt:lpstr>DEMANDA</vt:lpstr>
      <vt:lpstr>Presentación de PowerPoint</vt:lpstr>
      <vt:lpstr>Capacidad y Compromiso en la Sociedad </vt:lpstr>
      <vt:lpstr>Presentación de PowerPoint</vt:lpstr>
      <vt:lpstr>FINANCIACIÓN</vt:lpstr>
      <vt:lpstr>Presentación de PowerPoint</vt:lpstr>
      <vt:lpstr>Desarrollo Tecnológico y Sociedad de la Información </vt:lpstr>
      <vt:lpstr>Presentación de PowerPoint</vt:lpstr>
      <vt:lpstr>4 Ideas fuerza</vt:lpstr>
      <vt:lpstr>Presentación de PowerPoint</vt:lpstr>
      <vt:lpstr>Presentación de PowerPoint</vt:lpstr>
      <vt:lpstr>Presentación de PowerPoint</vt:lpstr>
      <vt:lpstr>Presentación de PowerPoint</vt:lpstr>
      <vt:lpstr>Presentación de PowerPoint</vt:lpstr>
      <vt:lpstr>Muchas gracias</vt:lpstr>
    </vt:vector>
  </TitlesOfParts>
  <Company>Open Knowledge Foundation Spain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Ortiz de Zarate</dc:creator>
  <cp:lastModifiedBy>Luisa Fernanda Medina Martinez</cp:lastModifiedBy>
  <cp:revision>178</cp:revision>
  <cp:lastPrinted>2013-06-28T11:10:38Z</cp:lastPrinted>
  <dcterms:created xsi:type="dcterms:W3CDTF">2013-06-17T14:10:19Z</dcterms:created>
  <dcterms:modified xsi:type="dcterms:W3CDTF">2015-09-30T20:25:39Z</dcterms:modified>
</cp:coreProperties>
</file>